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8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2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4.xml" ContentType="application/vnd.openxmlformats-officedocument.presentationml.notesSlide+xml"/>
  <Override PartName="/ppt/tags/tag18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9" r:id="rId2"/>
    <p:sldId id="271" r:id="rId3"/>
    <p:sldId id="315" r:id="rId4"/>
    <p:sldId id="316" r:id="rId5"/>
    <p:sldId id="318" r:id="rId6"/>
    <p:sldId id="321" r:id="rId7"/>
    <p:sldId id="326" r:id="rId8"/>
    <p:sldId id="323" r:id="rId9"/>
    <p:sldId id="331" r:id="rId10"/>
    <p:sldId id="329" r:id="rId11"/>
    <p:sldId id="332" r:id="rId12"/>
    <p:sldId id="394" r:id="rId13"/>
    <p:sldId id="334" r:id="rId14"/>
    <p:sldId id="406" r:id="rId15"/>
    <p:sldId id="403" r:id="rId16"/>
    <p:sldId id="350" r:id="rId17"/>
    <p:sldId id="352" r:id="rId18"/>
    <p:sldId id="40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BC0"/>
    <a:srgbClr val="450C8D"/>
    <a:srgbClr val="CDC9F9"/>
    <a:srgbClr val="935BA4"/>
    <a:srgbClr val="E4E4E4"/>
    <a:srgbClr val="FFFFFF"/>
    <a:srgbClr val="346EAD"/>
    <a:srgbClr val="518AD9"/>
    <a:srgbClr val="2BC3B5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>
        <p:guide orient="horz" pos="2161"/>
        <p:guide pos="36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15317-38D2-4A20-A925-B65B3B576BB9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79DEA729-3BAE-419E-B02B-19AB82E78EA7}">
      <dgm:prSet phldrT="[文本]"/>
      <dgm:spPr/>
      <dgm:t>
        <a:bodyPr/>
        <a:lstStyle/>
        <a:p>
          <a:r>
            <a:rPr lang="en-US" altLang="zh-CN" dirty="0"/>
            <a:t>BS</a:t>
          </a:r>
          <a:r>
            <a:rPr lang="zh-CN" altLang="en-US" dirty="0"/>
            <a:t>移动条码系统</a:t>
          </a:r>
        </a:p>
      </dgm:t>
    </dgm:pt>
    <dgm:pt modelId="{36AE9B1D-2935-4863-B542-DFA67458FC9F}" type="parTrans" cxnId="{B63F7806-63AE-4B17-B0B8-32450B6BC959}">
      <dgm:prSet/>
      <dgm:spPr/>
      <dgm:t>
        <a:bodyPr/>
        <a:lstStyle/>
        <a:p>
          <a:endParaRPr lang="zh-CN" altLang="en-US"/>
        </a:p>
      </dgm:t>
    </dgm:pt>
    <dgm:pt modelId="{256F8B27-94E9-4215-9C12-D716F11829F9}" type="sibTrans" cxnId="{B63F7806-63AE-4B17-B0B8-32450B6BC959}">
      <dgm:prSet/>
      <dgm:spPr/>
      <dgm:t>
        <a:bodyPr/>
        <a:lstStyle/>
        <a:p>
          <a:endParaRPr lang="zh-CN" altLang="en-US"/>
        </a:p>
      </dgm:t>
    </dgm:pt>
    <dgm:pt modelId="{219DCAFE-A3BC-4535-A237-F8C09C128D6B}">
      <dgm:prSet phldrT="[文本]"/>
      <dgm:spPr/>
      <dgm:t>
        <a:bodyPr/>
        <a:lstStyle/>
        <a:p>
          <a:r>
            <a:rPr lang="en-US" altLang="zh-CN" dirty="0"/>
            <a:t>BS</a:t>
          </a:r>
          <a:r>
            <a:rPr lang="zh-CN" altLang="en-US" dirty="0"/>
            <a:t>移动</a:t>
          </a:r>
          <a:r>
            <a:rPr lang="en-US" altLang="zh-CN" dirty="0"/>
            <a:t>ERP</a:t>
          </a:r>
          <a:r>
            <a:rPr lang="zh-CN" altLang="en-US" dirty="0"/>
            <a:t>平台</a:t>
          </a:r>
        </a:p>
      </dgm:t>
    </dgm:pt>
    <dgm:pt modelId="{6421216B-5544-4826-B325-729AC9DD63AD}" type="parTrans" cxnId="{29CA2507-FA11-4427-A5E0-A224A2190047}">
      <dgm:prSet/>
      <dgm:spPr/>
      <dgm:t>
        <a:bodyPr/>
        <a:lstStyle/>
        <a:p>
          <a:endParaRPr lang="zh-CN" altLang="en-US"/>
        </a:p>
      </dgm:t>
    </dgm:pt>
    <dgm:pt modelId="{91B812A9-67D9-46A2-B4CE-182137F535E3}" type="sibTrans" cxnId="{29CA2507-FA11-4427-A5E0-A224A2190047}">
      <dgm:prSet/>
      <dgm:spPr/>
      <dgm:t>
        <a:bodyPr/>
        <a:lstStyle/>
        <a:p>
          <a:endParaRPr lang="zh-CN" altLang="en-US"/>
        </a:p>
      </dgm:t>
    </dgm:pt>
    <dgm:pt modelId="{C09E8AF3-65E6-40C8-A227-CCC402A00880}">
      <dgm:prSet phldrT="[文本]"/>
      <dgm:spPr/>
      <dgm:t>
        <a:bodyPr/>
        <a:lstStyle/>
        <a:p>
          <a:r>
            <a:rPr lang="en-US" altLang="zh-CN" dirty="0"/>
            <a:t>BS</a:t>
          </a:r>
          <a:r>
            <a:rPr lang="zh-CN" altLang="en-US" dirty="0"/>
            <a:t>定制化</a:t>
          </a:r>
          <a:r>
            <a:rPr lang="en-US" altLang="zh-CN" dirty="0"/>
            <a:t>MES</a:t>
          </a:r>
          <a:r>
            <a:rPr lang="zh-CN" altLang="en-US" dirty="0"/>
            <a:t>系统</a:t>
          </a:r>
        </a:p>
      </dgm:t>
    </dgm:pt>
    <dgm:pt modelId="{DA6D109B-D61B-4895-8A05-DF240701EB09}" type="parTrans" cxnId="{B743F551-B269-4F49-A1EF-08E8526FF4C4}">
      <dgm:prSet/>
      <dgm:spPr/>
      <dgm:t>
        <a:bodyPr/>
        <a:lstStyle/>
        <a:p>
          <a:endParaRPr lang="zh-CN" altLang="en-US"/>
        </a:p>
      </dgm:t>
    </dgm:pt>
    <dgm:pt modelId="{8D830530-3864-4C88-8A5A-8B2D03E257BE}" type="sibTrans" cxnId="{B743F551-B269-4F49-A1EF-08E8526FF4C4}">
      <dgm:prSet/>
      <dgm:spPr/>
      <dgm:t>
        <a:bodyPr/>
        <a:lstStyle/>
        <a:p>
          <a:endParaRPr lang="zh-CN" altLang="en-US"/>
        </a:p>
      </dgm:t>
    </dgm:pt>
    <dgm:pt modelId="{64C01D99-C045-44C0-A2BC-AACC108DB0B7}">
      <dgm:prSet phldrT="[文本]"/>
      <dgm:spPr/>
      <dgm:t>
        <a:bodyPr/>
        <a:lstStyle/>
        <a:p>
          <a:r>
            <a:rPr lang="zh-CN" altLang="en-US" dirty="0"/>
            <a:t>实验室管理系统（</a:t>
          </a:r>
          <a:r>
            <a:rPr lang="en-US" altLang="zh-CN" dirty="0"/>
            <a:t>LIMS</a:t>
          </a:r>
          <a:r>
            <a:rPr lang="zh-CN" altLang="en-US" dirty="0"/>
            <a:t>）</a:t>
          </a:r>
        </a:p>
      </dgm:t>
    </dgm:pt>
    <dgm:pt modelId="{D06CD1DE-3CFA-4A0B-BB66-38CF2502963A}" type="parTrans" cxnId="{10B2FD82-B754-4A2B-9139-F030D7BE817B}">
      <dgm:prSet/>
      <dgm:spPr/>
      <dgm:t>
        <a:bodyPr/>
        <a:lstStyle/>
        <a:p>
          <a:endParaRPr lang="zh-CN" altLang="en-US"/>
        </a:p>
      </dgm:t>
    </dgm:pt>
    <dgm:pt modelId="{5971F5E8-9965-4410-BD9C-0C929BED225B}" type="sibTrans" cxnId="{10B2FD82-B754-4A2B-9139-F030D7BE817B}">
      <dgm:prSet/>
      <dgm:spPr/>
      <dgm:t>
        <a:bodyPr/>
        <a:lstStyle/>
        <a:p>
          <a:endParaRPr lang="zh-CN" altLang="en-US"/>
        </a:p>
      </dgm:t>
    </dgm:pt>
    <dgm:pt modelId="{02132C12-643A-468E-AD93-6AB705356D8E}">
      <dgm:prSet phldrT="[文本]"/>
      <dgm:spPr/>
      <dgm:t>
        <a:bodyPr/>
        <a:lstStyle/>
        <a:p>
          <a:r>
            <a:rPr lang="zh-CN" altLang="en-US" dirty="0"/>
            <a:t>家装行业</a:t>
          </a:r>
          <a:r>
            <a:rPr lang="en-US" altLang="zh-CN" dirty="0"/>
            <a:t>ERP</a:t>
          </a:r>
          <a:r>
            <a:rPr lang="zh-CN" altLang="en-US" dirty="0"/>
            <a:t>系统</a:t>
          </a:r>
        </a:p>
      </dgm:t>
    </dgm:pt>
    <dgm:pt modelId="{9819D9ED-2F91-4864-BEB0-13DF441B50CF}" type="parTrans" cxnId="{F136DB8D-F855-4E82-82AB-E3A00254C95E}">
      <dgm:prSet/>
      <dgm:spPr/>
      <dgm:t>
        <a:bodyPr/>
        <a:lstStyle/>
        <a:p>
          <a:endParaRPr lang="zh-CN" altLang="en-US"/>
        </a:p>
      </dgm:t>
    </dgm:pt>
    <dgm:pt modelId="{20A6F43E-1968-4F5E-B753-08D692FD36B0}" type="sibTrans" cxnId="{F136DB8D-F855-4E82-82AB-E3A00254C95E}">
      <dgm:prSet/>
      <dgm:spPr/>
      <dgm:t>
        <a:bodyPr/>
        <a:lstStyle/>
        <a:p>
          <a:endParaRPr lang="zh-CN" altLang="en-US"/>
        </a:p>
      </dgm:t>
    </dgm:pt>
    <dgm:pt modelId="{AE9E329E-F823-4073-850C-C7CFCA9A73DA}" type="pres">
      <dgm:prSet presAssocID="{B1C15317-38D2-4A20-A925-B65B3B576BB9}" presName="linear" presStyleCnt="0">
        <dgm:presLayoutVars>
          <dgm:dir/>
          <dgm:animLvl val="lvl"/>
          <dgm:resizeHandles val="exact"/>
        </dgm:presLayoutVars>
      </dgm:prSet>
      <dgm:spPr/>
    </dgm:pt>
    <dgm:pt modelId="{D67B3C6C-BCF6-4C98-A5AC-E423F9382126}" type="pres">
      <dgm:prSet presAssocID="{79DEA729-3BAE-419E-B02B-19AB82E78EA7}" presName="parentLin" presStyleCnt="0"/>
      <dgm:spPr/>
    </dgm:pt>
    <dgm:pt modelId="{95C69EDD-19FB-4783-A97A-67E3AFA8EDCF}" type="pres">
      <dgm:prSet presAssocID="{79DEA729-3BAE-419E-B02B-19AB82E78EA7}" presName="parentLeftMargin" presStyleLbl="node1" presStyleIdx="0" presStyleCnt="5"/>
      <dgm:spPr/>
    </dgm:pt>
    <dgm:pt modelId="{205541C6-9B84-4BA8-9935-90EB3198A921}" type="pres">
      <dgm:prSet presAssocID="{79DEA729-3BAE-419E-B02B-19AB82E78E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EEB7D1-04A7-45A2-8FBD-FC4D451A8741}" type="pres">
      <dgm:prSet presAssocID="{79DEA729-3BAE-419E-B02B-19AB82E78EA7}" presName="negativeSpace" presStyleCnt="0"/>
      <dgm:spPr/>
    </dgm:pt>
    <dgm:pt modelId="{9E16441F-4FB8-40B3-9D06-F3B7AAC267BC}" type="pres">
      <dgm:prSet presAssocID="{79DEA729-3BAE-419E-B02B-19AB82E78EA7}" presName="childText" presStyleLbl="conFgAcc1" presStyleIdx="0" presStyleCnt="5">
        <dgm:presLayoutVars>
          <dgm:bulletEnabled val="1"/>
        </dgm:presLayoutVars>
      </dgm:prSet>
      <dgm:spPr/>
    </dgm:pt>
    <dgm:pt modelId="{E4193386-91AF-46D5-8575-40FDC9F4603E}" type="pres">
      <dgm:prSet presAssocID="{256F8B27-94E9-4215-9C12-D716F11829F9}" presName="spaceBetweenRectangles" presStyleCnt="0"/>
      <dgm:spPr/>
    </dgm:pt>
    <dgm:pt modelId="{8329DD8E-66AB-4071-ADB8-74D5BB17A652}" type="pres">
      <dgm:prSet presAssocID="{219DCAFE-A3BC-4535-A237-F8C09C128D6B}" presName="parentLin" presStyleCnt="0"/>
      <dgm:spPr/>
    </dgm:pt>
    <dgm:pt modelId="{E6C4518E-22CD-41B0-A2A9-2F7799689488}" type="pres">
      <dgm:prSet presAssocID="{219DCAFE-A3BC-4535-A237-F8C09C128D6B}" presName="parentLeftMargin" presStyleLbl="node1" presStyleIdx="0" presStyleCnt="5"/>
      <dgm:spPr/>
    </dgm:pt>
    <dgm:pt modelId="{3D942D70-1616-43E8-8C8F-6085BEF3CCF5}" type="pres">
      <dgm:prSet presAssocID="{219DCAFE-A3BC-4535-A237-F8C09C128D6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DF77B4-235A-426C-AF69-DA8C06F5F863}" type="pres">
      <dgm:prSet presAssocID="{219DCAFE-A3BC-4535-A237-F8C09C128D6B}" presName="negativeSpace" presStyleCnt="0"/>
      <dgm:spPr/>
    </dgm:pt>
    <dgm:pt modelId="{E47F6EEB-541D-4445-986D-8D0EF5B52F2E}" type="pres">
      <dgm:prSet presAssocID="{219DCAFE-A3BC-4535-A237-F8C09C128D6B}" presName="childText" presStyleLbl="conFgAcc1" presStyleIdx="1" presStyleCnt="5">
        <dgm:presLayoutVars>
          <dgm:bulletEnabled val="1"/>
        </dgm:presLayoutVars>
      </dgm:prSet>
      <dgm:spPr/>
    </dgm:pt>
    <dgm:pt modelId="{95716953-1993-4024-980E-C1506074D219}" type="pres">
      <dgm:prSet presAssocID="{91B812A9-67D9-46A2-B4CE-182137F535E3}" presName="spaceBetweenRectangles" presStyleCnt="0"/>
      <dgm:spPr/>
    </dgm:pt>
    <dgm:pt modelId="{583884D2-F27A-4540-B1E4-7D7519E96EAD}" type="pres">
      <dgm:prSet presAssocID="{C09E8AF3-65E6-40C8-A227-CCC402A00880}" presName="parentLin" presStyleCnt="0"/>
      <dgm:spPr/>
    </dgm:pt>
    <dgm:pt modelId="{F2A913BC-545A-4644-A9CE-BF64A4A5D995}" type="pres">
      <dgm:prSet presAssocID="{C09E8AF3-65E6-40C8-A227-CCC402A00880}" presName="parentLeftMargin" presStyleLbl="node1" presStyleIdx="1" presStyleCnt="5"/>
      <dgm:spPr/>
    </dgm:pt>
    <dgm:pt modelId="{3CEF8E45-9761-4F51-8EDA-64EDFA1D4C66}" type="pres">
      <dgm:prSet presAssocID="{C09E8AF3-65E6-40C8-A227-CCC402A008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0D54FFF-0FAD-4939-B6AE-159BC761E29F}" type="pres">
      <dgm:prSet presAssocID="{C09E8AF3-65E6-40C8-A227-CCC402A00880}" presName="negativeSpace" presStyleCnt="0"/>
      <dgm:spPr/>
    </dgm:pt>
    <dgm:pt modelId="{35B69FD6-6570-4DA9-8F32-AB0233CA939F}" type="pres">
      <dgm:prSet presAssocID="{C09E8AF3-65E6-40C8-A227-CCC402A00880}" presName="childText" presStyleLbl="conFgAcc1" presStyleIdx="2" presStyleCnt="5">
        <dgm:presLayoutVars>
          <dgm:bulletEnabled val="1"/>
        </dgm:presLayoutVars>
      </dgm:prSet>
      <dgm:spPr/>
    </dgm:pt>
    <dgm:pt modelId="{036B27D6-8137-46AC-AA7F-E3578F2E533A}" type="pres">
      <dgm:prSet presAssocID="{8D830530-3864-4C88-8A5A-8B2D03E257BE}" presName="spaceBetweenRectangles" presStyleCnt="0"/>
      <dgm:spPr/>
    </dgm:pt>
    <dgm:pt modelId="{ECC63024-3F9D-4231-9B10-61E1AE096D89}" type="pres">
      <dgm:prSet presAssocID="{64C01D99-C045-44C0-A2BC-AACC108DB0B7}" presName="parentLin" presStyleCnt="0"/>
      <dgm:spPr/>
    </dgm:pt>
    <dgm:pt modelId="{2973E1B1-375F-4A97-A1CC-554B4893144E}" type="pres">
      <dgm:prSet presAssocID="{64C01D99-C045-44C0-A2BC-AACC108DB0B7}" presName="parentLeftMargin" presStyleLbl="node1" presStyleIdx="2" presStyleCnt="5"/>
      <dgm:spPr/>
    </dgm:pt>
    <dgm:pt modelId="{CCDB0425-1388-4A8B-A27D-1A289439DAD7}" type="pres">
      <dgm:prSet presAssocID="{64C01D99-C045-44C0-A2BC-AACC108DB0B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07AD60-0391-4FA2-90EB-C0EBF451B7E0}" type="pres">
      <dgm:prSet presAssocID="{64C01D99-C045-44C0-A2BC-AACC108DB0B7}" presName="negativeSpace" presStyleCnt="0"/>
      <dgm:spPr/>
    </dgm:pt>
    <dgm:pt modelId="{42A89829-645E-4F47-B392-88C5BB9CB231}" type="pres">
      <dgm:prSet presAssocID="{64C01D99-C045-44C0-A2BC-AACC108DB0B7}" presName="childText" presStyleLbl="conFgAcc1" presStyleIdx="3" presStyleCnt="5">
        <dgm:presLayoutVars>
          <dgm:bulletEnabled val="1"/>
        </dgm:presLayoutVars>
      </dgm:prSet>
      <dgm:spPr/>
    </dgm:pt>
    <dgm:pt modelId="{648EEA12-4BDF-4027-9B56-E303F51A2D15}" type="pres">
      <dgm:prSet presAssocID="{5971F5E8-9965-4410-BD9C-0C929BED225B}" presName="spaceBetweenRectangles" presStyleCnt="0"/>
      <dgm:spPr/>
    </dgm:pt>
    <dgm:pt modelId="{31A83178-83D5-4AAD-9260-074D6F85F124}" type="pres">
      <dgm:prSet presAssocID="{02132C12-643A-468E-AD93-6AB705356D8E}" presName="parentLin" presStyleCnt="0"/>
      <dgm:spPr/>
    </dgm:pt>
    <dgm:pt modelId="{5AE0557B-3F26-49A0-B66C-2B7CAA1B3770}" type="pres">
      <dgm:prSet presAssocID="{02132C12-643A-468E-AD93-6AB705356D8E}" presName="parentLeftMargin" presStyleLbl="node1" presStyleIdx="3" presStyleCnt="5"/>
      <dgm:spPr/>
    </dgm:pt>
    <dgm:pt modelId="{5EE1AD94-16BE-4899-B2C4-32B0EEEE21CD}" type="pres">
      <dgm:prSet presAssocID="{02132C12-643A-468E-AD93-6AB705356D8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68456B5-3816-4992-A384-16DACC030217}" type="pres">
      <dgm:prSet presAssocID="{02132C12-643A-468E-AD93-6AB705356D8E}" presName="negativeSpace" presStyleCnt="0"/>
      <dgm:spPr/>
    </dgm:pt>
    <dgm:pt modelId="{862D3988-35D4-4A77-9B49-3A5DEAD1BF65}" type="pres">
      <dgm:prSet presAssocID="{02132C12-643A-468E-AD93-6AB705356D8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63F7806-63AE-4B17-B0B8-32450B6BC959}" srcId="{B1C15317-38D2-4A20-A925-B65B3B576BB9}" destId="{79DEA729-3BAE-419E-B02B-19AB82E78EA7}" srcOrd="0" destOrd="0" parTransId="{36AE9B1D-2935-4863-B542-DFA67458FC9F}" sibTransId="{256F8B27-94E9-4215-9C12-D716F11829F9}"/>
    <dgm:cxn modelId="{29CA2507-FA11-4427-A5E0-A224A2190047}" srcId="{B1C15317-38D2-4A20-A925-B65B3B576BB9}" destId="{219DCAFE-A3BC-4535-A237-F8C09C128D6B}" srcOrd="1" destOrd="0" parTransId="{6421216B-5544-4826-B325-729AC9DD63AD}" sibTransId="{91B812A9-67D9-46A2-B4CE-182137F535E3}"/>
    <dgm:cxn modelId="{0CD18B0B-EDF5-4421-A027-DD40B4BC22B8}" type="presOf" srcId="{219DCAFE-A3BC-4535-A237-F8C09C128D6B}" destId="{3D942D70-1616-43E8-8C8F-6085BEF3CCF5}" srcOrd="1" destOrd="0" presId="urn:microsoft.com/office/officeart/2005/8/layout/list1"/>
    <dgm:cxn modelId="{142AF30D-4C2B-412F-A7BE-B14E76B8D856}" type="presOf" srcId="{02132C12-643A-468E-AD93-6AB705356D8E}" destId="{5AE0557B-3F26-49A0-B66C-2B7CAA1B3770}" srcOrd="0" destOrd="0" presId="urn:microsoft.com/office/officeart/2005/8/layout/list1"/>
    <dgm:cxn modelId="{AC825016-A517-471E-862F-1C606B34BA56}" type="presOf" srcId="{64C01D99-C045-44C0-A2BC-AACC108DB0B7}" destId="{2973E1B1-375F-4A97-A1CC-554B4893144E}" srcOrd="0" destOrd="0" presId="urn:microsoft.com/office/officeart/2005/8/layout/list1"/>
    <dgm:cxn modelId="{B4E7F92B-E861-4972-9420-F31064E5AC4C}" type="presOf" srcId="{79DEA729-3BAE-419E-B02B-19AB82E78EA7}" destId="{205541C6-9B84-4BA8-9935-90EB3198A921}" srcOrd="1" destOrd="0" presId="urn:microsoft.com/office/officeart/2005/8/layout/list1"/>
    <dgm:cxn modelId="{22913138-3A9C-4BD2-9F59-6D99A4F7BD94}" type="presOf" srcId="{64C01D99-C045-44C0-A2BC-AACC108DB0B7}" destId="{CCDB0425-1388-4A8B-A27D-1A289439DAD7}" srcOrd="1" destOrd="0" presId="urn:microsoft.com/office/officeart/2005/8/layout/list1"/>
    <dgm:cxn modelId="{FB178368-3606-4D14-8E6D-1259852A0230}" type="presOf" srcId="{B1C15317-38D2-4A20-A925-B65B3B576BB9}" destId="{AE9E329E-F823-4073-850C-C7CFCA9A73DA}" srcOrd="0" destOrd="0" presId="urn:microsoft.com/office/officeart/2005/8/layout/list1"/>
    <dgm:cxn modelId="{B743F551-B269-4F49-A1EF-08E8526FF4C4}" srcId="{B1C15317-38D2-4A20-A925-B65B3B576BB9}" destId="{C09E8AF3-65E6-40C8-A227-CCC402A00880}" srcOrd="2" destOrd="0" parTransId="{DA6D109B-D61B-4895-8A05-DF240701EB09}" sibTransId="{8D830530-3864-4C88-8A5A-8B2D03E257BE}"/>
    <dgm:cxn modelId="{10B2FD82-B754-4A2B-9139-F030D7BE817B}" srcId="{B1C15317-38D2-4A20-A925-B65B3B576BB9}" destId="{64C01D99-C045-44C0-A2BC-AACC108DB0B7}" srcOrd="3" destOrd="0" parTransId="{D06CD1DE-3CFA-4A0B-BB66-38CF2502963A}" sibTransId="{5971F5E8-9965-4410-BD9C-0C929BED225B}"/>
    <dgm:cxn modelId="{6209F085-B364-4E60-A72B-FE7DA628EE81}" type="presOf" srcId="{02132C12-643A-468E-AD93-6AB705356D8E}" destId="{5EE1AD94-16BE-4899-B2C4-32B0EEEE21CD}" srcOrd="1" destOrd="0" presId="urn:microsoft.com/office/officeart/2005/8/layout/list1"/>
    <dgm:cxn modelId="{F136DB8D-F855-4E82-82AB-E3A00254C95E}" srcId="{B1C15317-38D2-4A20-A925-B65B3B576BB9}" destId="{02132C12-643A-468E-AD93-6AB705356D8E}" srcOrd="4" destOrd="0" parTransId="{9819D9ED-2F91-4864-BEB0-13DF441B50CF}" sibTransId="{20A6F43E-1968-4F5E-B753-08D692FD36B0}"/>
    <dgm:cxn modelId="{A7FC6A99-B901-4721-A5C6-32273D1883AA}" type="presOf" srcId="{79DEA729-3BAE-419E-B02B-19AB82E78EA7}" destId="{95C69EDD-19FB-4783-A97A-67E3AFA8EDCF}" srcOrd="0" destOrd="0" presId="urn:microsoft.com/office/officeart/2005/8/layout/list1"/>
    <dgm:cxn modelId="{3366DB99-6C49-4ABD-B227-D13D4F405E15}" type="presOf" srcId="{C09E8AF3-65E6-40C8-A227-CCC402A00880}" destId="{3CEF8E45-9761-4F51-8EDA-64EDFA1D4C66}" srcOrd="1" destOrd="0" presId="urn:microsoft.com/office/officeart/2005/8/layout/list1"/>
    <dgm:cxn modelId="{239F40EB-F689-40C4-8867-05F2EE06EBC4}" type="presOf" srcId="{219DCAFE-A3BC-4535-A237-F8C09C128D6B}" destId="{E6C4518E-22CD-41B0-A2A9-2F7799689488}" srcOrd="0" destOrd="0" presId="urn:microsoft.com/office/officeart/2005/8/layout/list1"/>
    <dgm:cxn modelId="{A44F46ED-D8CF-4D2E-8C7B-9AFB8E8D9B71}" type="presOf" srcId="{C09E8AF3-65E6-40C8-A227-CCC402A00880}" destId="{F2A913BC-545A-4644-A9CE-BF64A4A5D995}" srcOrd="0" destOrd="0" presId="urn:microsoft.com/office/officeart/2005/8/layout/list1"/>
    <dgm:cxn modelId="{0A269E32-F33C-4F43-B229-157DC65E3934}" type="presParOf" srcId="{AE9E329E-F823-4073-850C-C7CFCA9A73DA}" destId="{D67B3C6C-BCF6-4C98-A5AC-E423F9382126}" srcOrd="0" destOrd="0" presId="urn:microsoft.com/office/officeart/2005/8/layout/list1"/>
    <dgm:cxn modelId="{5965F2F2-3E1E-4758-8842-E95EE6BDF30D}" type="presParOf" srcId="{D67B3C6C-BCF6-4C98-A5AC-E423F9382126}" destId="{95C69EDD-19FB-4783-A97A-67E3AFA8EDCF}" srcOrd="0" destOrd="0" presId="urn:microsoft.com/office/officeart/2005/8/layout/list1"/>
    <dgm:cxn modelId="{C803DBC9-ED30-4068-9815-F3BC01A7C58C}" type="presParOf" srcId="{D67B3C6C-BCF6-4C98-A5AC-E423F9382126}" destId="{205541C6-9B84-4BA8-9935-90EB3198A921}" srcOrd="1" destOrd="0" presId="urn:microsoft.com/office/officeart/2005/8/layout/list1"/>
    <dgm:cxn modelId="{F0B7E744-201B-4492-95F7-92506D327FCF}" type="presParOf" srcId="{AE9E329E-F823-4073-850C-C7CFCA9A73DA}" destId="{41EEB7D1-04A7-45A2-8FBD-FC4D451A8741}" srcOrd="1" destOrd="0" presId="urn:microsoft.com/office/officeart/2005/8/layout/list1"/>
    <dgm:cxn modelId="{147425DD-F428-45F0-97D1-D413C261152A}" type="presParOf" srcId="{AE9E329E-F823-4073-850C-C7CFCA9A73DA}" destId="{9E16441F-4FB8-40B3-9D06-F3B7AAC267BC}" srcOrd="2" destOrd="0" presId="urn:microsoft.com/office/officeart/2005/8/layout/list1"/>
    <dgm:cxn modelId="{2B81AD93-5DF6-40F5-925C-4F4B1343BA0A}" type="presParOf" srcId="{AE9E329E-F823-4073-850C-C7CFCA9A73DA}" destId="{E4193386-91AF-46D5-8575-40FDC9F4603E}" srcOrd="3" destOrd="0" presId="urn:microsoft.com/office/officeart/2005/8/layout/list1"/>
    <dgm:cxn modelId="{67FD63AA-394B-4793-A4AA-CCFB951F91B0}" type="presParOf" srcId="{AE9E329E-F823-4073-850C-C7CFCA9A73DA}" destId="{8329DD8E-66AB-4071-ADB8-74D5BB17A652}" srcOrd="4" destOrd="0" presId="urn:microsoft.com/office/officeart/2005/8/layout/list1"/>
    <dgm:cxn modelId="{3860699C-D031-4282-946C-5F6DC6624016}" type="presParOf" srcId="{8329DD8E-66AB-4071-ADB8-74D5BB17A652}" destId="{E6C4518E-22CD-41B0-A2A9-2F7799689488}" srcOrd="0" destOrd="0" presId="urn:microsoft.com/office/officeart/2005/8/layout/list1"/>
    <dgm:cxn modelId="{50CBB0C3-ED66-4B5D-8CE1-0866950A5A4D}" type="presParOf" srcId="{8329DD8E-66AB-4071-ADB8-74D5BB17A652}" destId="{3D942D70-1616-43E8-8C8F-6085BEF3CCF5}" srcOrd="1" destOrd="0" presId="urn:microsoft.com/office/officeart/2005/8/layout/list1"/>
    <dgm:cxn modelId="{CB0F5DBF-DD68-45F9-AD57-8C91082EF54C}" type="presParOf" srcId="{AE9E329E-F823-4073-850C-C7CFCA9A73DA}" destId="{56DF77B4-235A-426C-AF69-DA8C06F5F863}" srcOrd="5" destOrd="0" presId="urn:microsoft.com/office/officeart/2005/8/layout/list1"/>
    <dgm:cxn modelId="{BA5099D4-2B85-4920-AF67-162856B75582}" type="presParOf" srcId="{AE9E329E-F823-4073-850C-C7CFCA9A73DA}" destId="{E47F6EEB-541D-4445-986D-8D0EF5B52F2E}" srcOrd="6" destOrd="0" presId="urn:microsoft.com/office/officeart/2005/8/layout/list1"/>
    <dgm:cxn modelId="{92DD4A35-ADAD-4F8F-8FCF-54EAC4D6A5A3}" type="presParOf" srcId="{AE9E329E-F823-4073-850C-C7CFCA9A73DA}" destId="{95716953-1993-4024-980E-C1506074D219}" srcOrd="7" destOrd="0" presId="urn:microsoft.com/office/officeart/2005/8/layout/list1"/>
    <dgm:cxn modelId="{FB6B02CC-387B-4531-90A0-C70594862066}" type="presParOf" srcId="{AE9E329E-F823-4073-850C-C7CFCA9A73DA}" destId="{583884D2-F27A-4540-B1E4-7D7519E96EAD}" srcOrd="8" destOrd="0" presId="urn:microsoft.com/office/officeart/2005/8/layout/list1"/>
    <dgm:cxn modelId="{5DBBEBA8-FF60-45FE-80A0-CD3BACB69ACF}" type="presParOf" srcId="{583884D2-F27A-4540-B1E4-7D7519E96EAD}" destId="{F2A913BC-545A-4644-A9CE-BF64A4A5D995}" srcOrd="0" destOrd="0" presId="urn:microsoft.com/office/officeart/2005/8/layout/list1"/>
    <dgm:cxn modelId="{8B27E304-B871-40E5-97AF-F441ABDAC7D0}" type="presParOf" srcId="{583884D2-F27A-4540-B1E4-7D7519E96EAD}" destId="{3CEF8E45-9761-4F51-8EDA-64EDFA1D4C66}" srcOrd="1" destOrd="0" presId="urn:microsoft.com/office/officeart/2005/8/layout/list1"/>
    <dgm:cxn modelId="{5B0A37CC-DE7B-421B-A7BE-61B8E924AC73}" type="presParOf" srcId="{AE9E329E-F823-4073-850C-C7CFCA9A73DA}" destId="{D0D54FFF-0FAD-4939-B6AE-159BC761E29F}" srcOrd="9" destOrd="0" presId="urn:microsoft.com/office/officeart/2005/8/layout/list1"/>
    <dgm:cxn modelId="{7127FEC2-479A-4612-B285-2AB535769A2B}" type="presParOf" srcId="{AE9E329E-F823-4073-850C-C7CFCA9A73DA}" destId="{35B69FD6-6570-4DA9-8F32-AB0233CA939F}" srcOrd="10" destOrd="0" presId="urn:microsoft.com/office/officeart/2005/8/layout/list1"/>
    <dgm:cxn modelId="{1D0F99C6-7BB3-4C5F-A6FE-7A56FE7D1ECA}" type="presParOf" srcId="{AE9E329E-F823-4073-850C-C7CFCA9A73DA}" destId="{036B27D6-8137-46AC-AA7F-E3578F2E533A}" srcOrd="11" destOrd="0" presId="urn:microsoft.com/office/officeart/2005/8/layout/list1"/>
    <dgm:cxn modelId="{B99F4294-942C-4E2C-A9C6-FD82E6906B63}" type="presParOf" srcId="{AE9E329E-F823-4073-850C-C7CFCA9A73DA}" destId="{ECC63024-3F9D-4231-9B10-61E1AE096D89}" srcOrd="12" destOrd="0" presId="urn:microsoft.com/office/officeart/2005/8/layout/list1"/>
    <dgm:cxn modelId="{8A4A9252-7E29-4973-B4C1-FDBF83B2C657}" type="presParOf" srcId="{ECC63024-3F9D-4231-9B10-61E1AE096D89}" destId="{2973E1B1-375F-4A97-A1CC-554B4893144E}" srcOrd="0" destOrd="0" presId="urn:microsoft.com/office/officeart/2005/8/layout/list1"/>
    <dgm:cxn modelId="{CDF824C1-30BF-415F-9D88-15B5A98E4235}" type="presParOf" srcId="{ECC63024-3F9D-4231-9B10-61E1AE096D89}" destId="{CCDB0425-1388-4A8B-A27D-1A289439DAD7}" srcOrd="1" destOrd="0" presId="urn:microsoft.com/office/officeart/2005/8/layout/list1"/>
    <dgm:cxn modelId="{8C0B983D-D212-4467-870A-0C8C5E8178B5}" type="presParOf" srcId="{AE9E329E-F823-4073-850C-C7CFCA9A73DA}" destId="{8F07AD60-0391-4FA2-90EB-C0EBF451B7E0}" srcOrd="13" destOrd="0" presId="urn:microsoft.com/office/officeart/2005/8/layout/list1"/>
    <dgm:cxn modelId="{7249156B-1E61-468F-B717-A8F3CD7D8582}" type="presParOf" srcId="{AE9E329E-F823-4073-850C-C7CFCA9A73DA}" destId="{42A89829-645E-4F47-B392-88C5BB9CB231}" srcOrd="14" destOrd="0" presId="urn:microsoft.com/office/officeart/2005/8/layout/list1"/>
    <dgm:cxn modelId="{64B3361B-5738-4B47-B561-FD405E9DBB54}" type="presParOf" srcId="{AE9E329E-F823-4073-850C-C7CFCA9A73DA}" destId="{648EEA12-4BDF-4027-9B56-E303F51A2D15}" srcOrd="15" destOrd="0" presId="urn:microsoft.com/office/officeart/2005/8/layout/list1"/>
    <dgm:cxn modelId="{CFDF3EF4-6C49-484D-BD1F-CD6CC2F96455}" type="presParOf" srcId="{AE9E329E-F823-4073-850C-C7CFCA9A73DA}" destId="{31A83178-83D5-4AAD-9260-074D6F85F124}" srcOrd="16" destOrd="0" presId="urn:microsoft.com/office/officeart/2005/8/layout/list1"/>
    <dgm:cxn modelId="{1F6CA100-39FB-4B86-B1C7-2711E6D7EEF9}" type="presParOf" srcId="{31A83178-83D5-4AAD-9260-074D6F85F124}" destId="{5AE0557B-3F26-49A0-B66C-2B7CAA1B3770}" srcOrd="0" destOrd="0" presId="urn:microsoft.com/office/officeart/2005/8/layout/list1"/>
    <dgm:cxn modelId="{75432042-138C-4210-8AE8-68DCFC331920}" type="presParOf" srcId="{31A83178-83D5-4AAD-9260-074D6F85F124}" destId="{5EE1AD94-16BE-4899-B2C4-32B0EEEE21CD}" srcOrd="1" destOrd="0" presId="urn:microsoft.com/office/officeart/2005/8/layout/list1"/>
    <dgm:cxn modelId="{0DEA0F05-0717-4DA8-883F-0306E817AD73}" type="presParOf" srcId="{AE9E329E-F823-4073-850C-C7CFCA9A73DA}" destId="{868456B5-3816-4992-A384-16DACC030217}" srcOrd="17" destOrd="0" presId="urn:microsoft.com/office/officeart/2005/8/layout/list1"/>
    <dgm:cxn modelId="{BD5FF540-FFBE-4BD0-A281-D84C7EEAC490}" type="presParOf" srcId="{AE9E329E-F823-4073-850C-C7CFCA9A73DA}" destId="{862D3988-35D4-4A77-9B49-3A5DEAD1BF6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6441F-4FB8-40B3-9D06-F3B7AAC267BC}">
      <dsp:nvSpPr>
        <dsp:cNvPr id="0" name=""/>
        <dsp:cNvSpPr/>
      </dsp:nvSpPr>
      <dsp:spPr>
        <a:xfrm>
          <a:off x="0" y="362119"/>
          <a:ext cx="6357546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5541C6-9B84-4BA8-9935-90EB3198A921}">
      <dsp:nvSpPr>
        <dsp:cNvPr id="0" name=""/>
        <dsp:cNvSpPr/>
      </dsp:nvSpPr>
      <dsp:spPr>
        <a:xfrm>
          <a:off x="317877" y="66919"/>
          <a:ext cx="4450282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10" tIns="0" rIns="1682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BS</a:t>
          </a:r>
          <a:r>
            <a:rPr lang="zh-CN" altLang="en-US" sz="2000" kern="1200" dirty="0"/>
            <a:t>移动条码系统</a:t>
          </a:r>
        </a:p>
      </dsp:txBody>
      <dsp:txXfrm>
        <a:off x="346698" y="95740"/>
        <a:ext cx="4392640" cy="532758"/>
      </dsp:txXfrm>
    </dsp:sp>
    <dsp:sp modelId="{E47F6EEB-541D-4445-986D-8D0EF5B52F2E}">
      <dsp:nvSpPr>
        <dsp:cNvPr id="0" name=""/>
        <dsp:cNvSpPr/>
      </dsp:nvSpPr>
      <dsp:spPr>
        <a:xfrm>
          <a:off x="0" y="1269320"/>
          <a:ext cx="6357546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942D70-1616-43E8-8C8F-6085BEF3CCF5}">
      <dsp:nvSpPr>
        <dsp:cNvPr id="0" name=""/>
        <dsp:cNvSpPr/>
      </dsp:nvSpPr>
      <dsp:spPr>
        <a:xfrm>
          <a:off x="317877" y="974120"/>
          <a:ext cx="4450282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10" tIns="0" rIns="1682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BS</a:t>
          </a:r>
          <a:r>
            <a:rPr lang="zh-CN" altLang="en-US" sz="2000" kern="1200" dirty="0"/>
            <a:t>移动</a:t>
          </a:r>
          <a:r>
            <a:rPr lang="en-US" altLang="zh-CN" sz="2000" kern="1200" dirty="0"/>
            <a:t>ERP</a:t>
          </a:r>
          <a:r>
            <a:rPr lang="zh-CN" altLang="en-US" sz="2000" kern="1200" dirty="0"/>
            <a:t>平台</a:t>
          </a:r>
        </a:p>
      </dsp:txBody>
      <dsp:txXfrm>
        <a:off x="346698" y="1002941"/>
        <a:ext cx="4392640" cy="532758"/>
      </dsp:txXfrm>
    </dsp:sp>
    <dsp:sp modelId="{35B69FD6-6570-4DA9-8F32-AB0233CA939F}">
      <dsp:nvSpPr>
        <dsp:cNvPr id="0" name=""/>
        <dsp:cNvSpPr/>
      </dsp:nvSpPr>
      <dsp:spPr>
        <a:xfrm>
          <a:off x="0" y="2176520"/>
          <a:ext cx="6357546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EF8E45-9761-4F51-8EDA-64EDFA1D4C66}">
      <dsp:nvSpPr>
        <dsp:cNvPr id="0" name=""/>
        <dsp:cNvSpPr/>
      </dsp:nvSpPr>
      <dsp:spPr>
        <a:xfrm>
          <a:off x="317877" y="1881320"/>
          <a:ext cx="4450282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10" tIns="0" rIns="1682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BS</a:t>
          </a:r>
          <a:r>
            <a:rPr lang="zh-CN" altLang="en-US" sz="2000" kern="1200" dirty="0"/>
            <a:t>定制化</a:t>
          </a:r>
          <a:r>
            <a:rPr lang="en-US" altLang="zh-CN" sz="2000" kern="1200" dirty="0"/>
            <a:t>MES</a:t>
          </a:r>
          <a:r>
            <a:rPr lang="zh-CN" altLang="en-US" sz="2000" kern="1200" dirty="0"/>
            <a:t>系统</a:t>
          </a:r>
        </a:p>
      </dsp:txBody>
      <dsp:txXfrm>
        <a:off x="346698" y="1910141"/>
        <a:ext cx="4392640" cy="532758"/>
      </dsp:txXfrm>
    </dsp:sp>
    <dsp:sp modelId="{42A89829-645E-4F47-B392-88C5BB9CB231}">
      <dsp:nvSpPr>
        <dsp:cNvPr id="0" name=""/>
        <dsp:cNvSpPr/>
      </dsp:nvSpPr>
      <dsp:spPr>
        <a:xfrm>
          <a:off x="0" y="3083720"/>
          <a:ext cx="6357546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DB0425-1388-4A8B-A27D-1A289439DAD7}">
      <dsp:nvSpPr>
        <dsp:cNvPr id="0" name=""/>
        <dsp:cNvSpPr/>
      </dsp:nvSpPr>
      <dsp:spPr>
        <a:xfrm>
          <a:off x="317877" y="2788520"/>
          <a:ext cx="4450282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10" tIns="0" rIns="1682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实验室管理系统（</a:t>
          </a:r>
          <a:r>
            <a:rPr lang="en-US" altLang="zh-CN" sz="2000" kern="1200" dirty="0"/>
            <a:t>LIMS</a:t>
          </a:r>
          <a:r>
            <a:rPr lang="zh-CN" altLang="en-US" sz="2000" kern="1200" dirty="0"/>
            <a:t>）</a:t>
          </a:r>
        </a:p>
      </dsp:txBody>
      <dsp:txXfrm>
        <a:off x="346698" y="2817341"/>
        <a:ext cx="4392640" cy="532758"/>
      </dsp:txXfrm>
    </dsp:sp>
    <dsp:sp modelId="{862D3988-35D4-4A77-9B49-3A5DEAD1BF65}">
      <dsp:nvSpPr>
        <dsp:cNvPr id="0" name=""/>
        <dsp:cNvSpPr/>
      </dsp:nvSpPr>
      <dsp:spPr>
        <a:xfrm>
          <a:off x="0" y="3990920"/>
          <a:ext cx="6357546" cy="504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E1AD94-16BE-4899-B2C4-32B0EEEE21CD}">
      <dsp:nvSpPr>
        <dsp:cNvPr id="0" name=""/>
        <dsp:cNvSpPr/>
      </dsp:nvSpPr>
      <dsp:spPr>
        <a:xfrm>
          <a:off x="317877" y="3695720"/>
          <a:ext cx="4450282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10" tIns="0" rIns="1682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家装行业</a:t>
          </a:r>
          <a:r>
            <a:rPr lang="en-US" altLang="zh-CN" sz="2000" kern="1200" dirty="0"/>
            <a:t>ERP</a:t>
          </a:r>
          <a:r>
            <a:rPr lang="zh-CN" altLang="en-US" sz="2000" kern="1200" dirty="0"/>
            <a:t>系统</a:t>
          </a:r>
        </a:p>
      </dsp:txBody>
      <dsp:txXfrm>
        <a:off x="346698" y="3724541"/>
        <a:ext cx="4392640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81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7FC7F-427C-4114-90F7-939FBE1C82E6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71EAA-C386-42A3-9F84-AF7498A786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911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71EAA-C386-42A3-9F84-AF7498A7868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4008856616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71EAA-C386-42A3-9F84-AF7498A7868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716981" y="2039938"/>
            <a:ext cx="2254508" cy="3498850"/>
          </a:xfrm>
          <a:custGeom>
            <a:avLst/>
            <a:gdLst>
              <a:gd name="connsiteX0" fmla="*/ 0 w 2254508"/>
              <a:gd name="connsiteY0" fmla="*/ 0 h 3498850"/>
              <a:gd name="connsiteX1" fmla="*/ 2254508 w 2254508"/>
              <a:gd name="connsiteY1" fmla="*/ 0 h 3498850"/>
              <a:gd name="connsiteX2" fmla="*/ 2254508 w 2254508"/>
              <a:gd name="connsiteY2" fmla="*/ 3498850 h 3498850"/>
              <a:gd name="connsiteX3" fmla="*/ 0 w 2254508"/>
              <a:gd name="connsiteY3" fmla="*/ 3498850 h 34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508" h="3498850">
                <a:moveTo>
                  <a:pt x="0" y="0"/>
                </a:moveTo>
                <a:lnTo>
                  <a:pt x="2254508" y="0"/>
                </a:lnTo>
                <a:lnTo>
                  <a:pt x="2254508" y="3498850"/>
                </a:lnTo>
                <a:lnTo>
                  <a:pt x="0" y="3498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24043" y="2039938"/>
            <a:ext cx="2254508" cy="3498850"/>
          </a:xfrm>
          <a:custGeom>
            <a:avLst/>
            <a:gdLst>
              <a:gd name="connsiteX0" fmla="*/ 0 w 2254508"/>
              <a:gd name="connsiteY0" fmla="*/ 0 h 3498850"/>
              <a:gd name="connsiteX1" fmla="*/ 2254508 w 2254508"/>
              <a:gd name="connsiteY1" fmla="*/ 0 h 3498850"/>
              <a:gd name="connsiteX2" fmla="*/ 2254508 w 2254508"/>
              <a:gd name="connsiteY2" fmla="*/ 3498850 h 3498850"/>
              <a:gd name="connsiteX3" fmla="*/ 0 w 2254508"/>
              <a:gd name="connsiteY3" fmla="*/ 3498850 h 34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508" h="3498850">
                <a:moveTo>
                  <a:pt x="0" y="0"/>
                </a:moveTo>
                <a:lnTo>
                  <a:pt x="2254508" y="0"/>
                </a:lnTo>
                <a:lnTo>
                  <a:pt x="2254508" y="3498850"/>
                </a:lnTo>
                <a:lnTo>
                  <a:pt x="0" y="3498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150442" y="2306889"/>
            <a:ext cx="1559831" cy="2776000"/>
          </a:xfrm>
          <a:custGeom>
            <a:avLst/>
            <a:gdLst>
              <a:gd name="connsiteX0" fmla="*/ 0 w 1559831"/>
              <a:gd name="connsiteY0" fmla="*/ 0 h 2776000"/>
              <a:gd name="connsiteX1" fmla="*/ 1559831 w 1559831"/>
              <a:gd name="connsiteY1" fmla="*/ 0 h 2776000"/>
              <a:gd name="connsiteX2" fmla="*/ 1559831 w 1559831"/>
              <a:gd name="connsiteY2" fmla="*/ 2776000 h 2776000"/>
              <a:gd name="connsiteX3" fmla="*/ 0 w 1559831"/>
              <a:gd name="connsiteY3" fmla="*/ 2776000 h 27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9831" h="2776000">
                <a:moveTo>
                  <a:pt x="0" y="0"/>
                </a:moveTo>
                <a:lnTo>
                  <a:pt x="1559831" y="0"/>
                </a:lnTo>
                <a:lnTo>
                  <a:pt x="1559831" y="2776000"/>
                </a:lnTo>
                <a:lnTo>
                  <a:pt x="0" y="277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3" y="3081701"/>
            <a:ext cx="10442575" cy="2889572"/>
          </a:xfrm>
          <a:custGeom>
            <a:avLst/>
            <a:gdLst>
              <a:gd name="connsiteX0" fmla="*/ 0 w 10442575"/>
              <a:gd name="connsiteY0" fmla="*/ 0 h 2889572"/>
              <a:gd name="connsiteX1" fmla="*/ 10442575 w 10442575"/>
              <a:gd name="connsiteY1" fmla="*/ 0 h 2889572"/>
              <a:gd name="connsiteX2" fmla="*/ 10442575 w 10442575"/>
              <a:gd name="connsiteY2" fmla="*/ 2889572 h 2889572"/>
              <a:gd name="connsiteX3" fmla="*/ 0 w 10442575"/>
              <a:gd name="connsiteY3" fmla="*/ 2889572 h 288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5" h="2889572">
                <a:moveTo>
                  <a:pt x="0" y="0"/>
                </a:moveTo>
                <a:lnTo>
                  <a:pt x="10442575" y="0"/>
                </a:lnTo>
                <a:lnTo>
                  <a:pt x="10442575" y="2889572"/>
                </a:lnTo>
                <a:lnTo>
                  <a:pt x="0" y="2889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097686" y="2229987"/>
            <a:ext cx="1611416" cy="1453014"/>
          </a:xfrm>
          <a:custGeom>
            <a:avLst/>
            <a:gdLst>
              <a:gd name="connsiteX0" fmla="*/ 0 w 1611416"/>
              <a:gd name="connsiteY0" fmla="*/ 0 h 1453014"/>
              <a:gd name="connsiteX1" fmla="*/ 1611416 w 1611416"/>
              <a:gd name="connsiteY1" fmla="*/ 0 h 1453014"/>
              <a:gd name="connsiteX2" fmla="*/ 1611416 w 1611416"/>
              <a:gd name="connsiteY2" fmla="*/ 1453014 h 1453014"/>
              <a:gd name="connsiteX3" fmla="*/ 0 w 1611416"/>
              <a:gd name="connsiteY3" fmla="*/ 1453014 h 145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416" h="1453014">
                <a:moveTo>
                  <a:pt x="0" y="0"/>
                </a:moveTo>
                <a:lnTo>
                  <a:pt x="1611416" y="0"/>
                </a:lnTo>
                <a:lnTo>
                  <a:pt x="1611416" y="1453014"/>
                </a:lnTo>
                <a:lnTo>
                  <a:pt x="0" y="1453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097686" y="4105275"/>
            <a:ext cx="1611416" cy="1453014"/>
          </a:xfrm>
          <a:custGeom>
            <a:avLst/>
            <a:gdLst>
              <a:gd name="connsiteX0" fmla="*/ 0 w 1611416"/>
              <a:gd name="connsiteY0" fmla="*/ 0 h 1453014"/>
              <a:gd name="connsiteX1" fmla="*/ 1611416 w 1611416"/>
              <a:gd name="connsiteY1" fmla="*/ 0 h 1453014"/>
              <a:gd name="connsiteX2" fmla="*/ 1611416 w 1611416"/>
              <a:gd name="connsiteY2" fmla="*/ 1453014 h 1453014"/>
              <a:gd name="connsiteX3" fmla="*/ 0 w 1611416"/>
              <a:gd name="connsiteY3" fmla="*/ 1453014 h 145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416" h="1453014">
                <a:moveTo>
                  <a:pt x="0" y="0"/>
                </a:moveTo>
                <a:lnTo>
                  <a:pt x="1611416" y="0"/>
                </a:lnTo>
                <a:lnTo>
                  <a:pt x="1611416" y="1453014"/>
                </a:lnTo>
                <a:lnTo>
                  <a:pt x="0" y="1453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18716" y="2229987"/>
            <a:ext cx="1611416" cy="1453014"/>
          </a:xfrm>
          <a:custGeom>
            <a:avLst/>
            <a:gdLst>
              <a:gd name="connsiteX0" fmla="*/ 0 w 1611416"/>
              <a:gd name="connsiteY0" fmla="*/ 0 h 1453014"/>
              <a:gd name="connsiteX1" fmla="*/ 1611416 w 1611416"/>
              <a:gd name="connsiteY1" fmla="*/ 0 h 1453014"/>
              <a:gd name="connsiteX2" fmla="*/ 1611416 w 1611416"/>
              <a:gd name="connsiteY2" fmla="*/ 1453014 h 1453014"/>
              <a:gd name="connsiteX3" fmla="*/ 0 w 1611416"/>
              <a:gd name="connsiteY3" fmla="*/ 1453014 h 145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416" h="1453014">
                <a:moveTo>
                  <a:pt x="0" y="0"/>
                </a:moveTo>
                <a:lnTo>
                  <a:pt x="1611416" y="0"/>
                </a:lnTo>
                <a:lnTo>
                  <a:pt x="1611416" y="1453014"/>
                </a:lnTo>
                <a:lnTo>
                  <a:pt x="0" y="1453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318716" y="4105275"/>
            <a:ext cx="1611416" cy="1453014"/>
          </a:xfrm>
          <a:custGeom>
            <a:avLst/>
            <a:gdLst>
              <a:gd name="connsiteX0" fmla="*/ 0 w 1611416"/>
              <a:gd name="connsiteY0" fmla="*/ 0 h 1453014"/>
              <a:gd name="connsiteX1" fmla="*/ 1611416 w 1611416"/>
              <a:gd name="connsiteY1" fmla="*/ 0 h 1453014"/>
              <a:gd name="connsiteX2" fmla="*/ 1611416 w 1611416"/>
              <a:gd name="connsiteY2" fmla="*/ 1453014 h 1453014"/>
              <a:gd name="connsiteX3" fmla="*/ 0 w 1611416"/>
              <a:gd name="connsiteY3" fmla="*/ 1453014 h 145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416" h="1453014">
                <a:moveTo>
                  <a:pt x="0" y="0"/>
                </a:moveTo>
                <a:lnTo>
                  <a:pt x="1611416" y="0"/>
                </a:lnTo>
                <a:lnTo>
                  <a:pt x="1611416" y="1453014"/>
                </a:lnTo>
                <a:lnTo>
                  <a:pt x="0" y="1453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3)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image" Target="../media/image2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image" Target="../media/image7.png"/><Relationship Id="rId2" Type="http://schemas.openxmlformats.org/officeDocument/2006/relationships/tags" Target="../tags/tag141.xml"/><Relationship Id="rId16" Type="http://schemas.openxmlformats.org/officeDocument/2006/relationships/notesSlide" Target="../notesSlides/notesSlide12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59.png"/><Relationship Id="rId3" Type="http://schemas.openxmlformats.org/officeDocument/2006/relationships/tags" Target="../tags/tag156.xml"/><Relationship Id="rId21" Type="http://schemas.openxmlformats.org/officeDocument/2006/relationships/image" Target="../media/image61.png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image" Target="../media/image58.png"/><Relationship Id="rId2" Type="http://schemas.openxmlformats.org/officeDocument/2006/relationships/tags" Target="../tags/tag155.xml"/><Relationship Id="rId16" Type="http://schemas.openxmlformats.org/officeDocument/2006/relationships/image" Target="../media/image2.png"/><Relationship Id="rId20" Type="http://schemas.openxmlformats.org/officeDocument/2006/relationships/image" Target="../media/image60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image" Target="../media/image7.png"/><Relationship Id="rId10" Type="http://schemas.openxmlformats.org/officeDocument/2006/relationships/tags" Target="../tags/tag163.xml"/><Relationship Id="rId19" Type="http://schemas.openxmlformats.org/officeDocument/2006/relationships/image" Target="../media/image35.png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" Type="http://schemas.openxmlformats.org/officeDocument/2006/relationships/tags" Target="../tags/tag168.xml"/><Relationship Id="rId21" Type="http://schemas.openxmlformats.org/officeDocument/2006/relationships/image" Target="../media/image7.png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notesSlide" Target="../notesSlides/notesSlide14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10" Type="http://schemas.openxmlformats.org/officeDocument/2006/relationships/tags" Target="../tags/tag175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4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3" Type="http://schemas.openxmlformats.org/officeDocument/2006/relationships/image" Target="../media/image7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5" Type="http://schemas.openxmlformats.org/officeDocument/2006/relationships/image" Target="../media/image63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emf"/><Relationship Id="rId18" Type="http://schemas.openxmlformats.org/officeDocument/2006/relationships/image" Target="../media/image16.w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6.png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5.png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22.wmf"/><Relationship Id="rId24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5.emf"/><Relationship Id="rId23" Type="http://schemas.openxmlformats.org/officeDocument/2006/relationships/image" Target="../media/image28.GIF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3.bin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1.bin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5" Type="http://schemas.openxmlformats.org/officeDocument/2006/relationships/image" Target="../media/image32.png"/><Relationship Id="rId10" Type="http://schemas.openxmlformats.org/officeDocument/2006/relationships/notesSlide" Target="../notesSlides/notesSlide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35.png"/><Relationship Id="rId3" Type="http://schemas.openxmlformats.org/officeDocument/2006/relationships/tags" Target="../tags/tag11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34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33.jpe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2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7.pn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9" Type="http://schemas.openxmlformats.org/officeDocument/2006/relationships/tags" Target="../tags/tag66.xml"/><Relationship Id="rId21" Type="http://schemas.openxmlformats.org/officeDocument/2006/relationships/tags" Target="../tags/tag48.xml"/><Relationship Id="rId34" Type="http://schemas.openxmlformats.org/officeDocument/2006/relationships/tags" Target="../tags/tag61.xml"/><Relationship Id="rId42" Type="http://schemas.openxmlformats.org/officeDocument/2006/relationships/tags" Target="../tags/tag69.xml"/><Relationship Id="rId47" Type="http://schemas.openxmlformats.org/officeDocument/2006/relationships/tags" Target="../tags/tag74.xml"/><Relationship Id="rId50" Type="http://schemas.openxmlformats.org/officeDocument/2006/relationships/image" Target="../media/image7.png"/><Relationship Id="rId55" Type="http://schemas.openxmlformats.org/officeDocument/2006/relationships/image" Target="../media/image40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tags" Target="../tags/tag60.xml"/><Relationship Id="rId38" Type="http://schemas.openxmlformats.org/officeDocument/2006/relationships/tags" Target="../tags/tag65.xml"/><Relationship Id="rId46" Type="http://schemas.openxmlformats.org/officeDocument/2006/relationships/tags" Target="../tags/tag73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6.xml"/><Relationship Id="rId41" Type="http://schemas.openxmlformats.org/officeDocument/2006/relationships/tags" Target="../tags/tag68.xml"/><Relationship Id="rId54" Type="http://schemas.openxmlformats.org/officeDocument/2006/relationships/image" Target="../media/image39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tags" Target="../tags/tag59.xml"/><Relationship Id="rId37" Type="http://schemas.openxmlformats.org/officeDocument/2006/relationships/tags" Target="../tags/tag64.xml"/><Relationship Id="rId40" Type="http://schemas.openxmlformats.org/officeDocument/2006/relationships/tags" Target="../tags/tag67.xml"/><Relationship Id="rId45" Type="http://schemas.openxmlformats.org/officeDocument/2006/relationships/tags" Target="../tags/tag72.xml"/><Relationship Id="rId53" Type="http://schemas.openxmlformats.org/officeDocument/2006/relationships/image" Target="../media/image38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36" Type="http://schemas.openxmlformats.org/officeDocument/2006/relationships/tags" Target="../tags/tag63.xml"/><Relationship Id="rId49" Type="http://schemas.openxmlformats.org/officeDocument/2006/relationships/notesSlide" Target="../notesSlides/notesSlide7.xml"/><Relationship Id="rId57" Type="http://schemas.openxmlformats.org/officeDocument/2006/relationships/image" Target="../media/image42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tags" Target="../tags/tag58.xml"/><Relationship Id="rId44" Type="http://schemas.openxmlformats.org/officeDocument/2006/relationships/tags" Target="../tags/tag71.xml"/><Relationship Id="rId52" Type="http://schemas.openxmlformats.org/officeDocument/2006/relationships/image" Target="../media/image37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35" Type="http://schemas.openxmlformats.org/officeDocument/2006/relationships/tags" Target="../tags/tag62.xml"/><Relationship Id="rId43" Type="http://schemas.openxmlformats.org/officeDocument/2006/relationships/tags" Target="../tags/tag70.xml"/><Relationship Id="rId48" Type="http://schemas.openxmlformats.org/officeDocument/2006/relationships/slideLayout" Target="../slideLayouts/slideLayout5.xml"/><Relationship Id="rId56" Type="http://schemas.openxmlformats.org/officeDocument/2006/relationships/image" Target="../media/image41.png"/><Relationship Id="rId8" Type="http://schemas.openxmlformats.org/officeDocument/2006/relationships/tags" Target="../tags/tag35.xml"/><Relationship Id="rId51" Type="http://schemas.openxmlformats.org/officeDocument/2006/relationships/image" Target="../media/image2.png"/><Relationship Id="rId3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tags" Target="../tags/tag100.xml"/><Relationship Id="rId39" Type="http://schemas.openxmlformats.org/officeDocument/2006/relationships/image" Target="../media/image7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34" Type="http://schemas.openxmlformats.org/officeDocument/2006/relationships/tags" Target="../tags/tag108.xml"/><Relationship Id="rId42" Type="http://schemas.openxmlformats.org/officeDocument/2006/relationships/image" Target="../media/image43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tags" Target="../tags/tag99.xml"/><Relationship Id="rId33" Type="http://schemas.openxmlformats.org/officeDocument/2006/relationships/tags" Target="../tags/tag107.xml"/><Relationship Id="rId38" Type="http://schemas.openxmlformats.org/officeDocument/2006/relationships/notesSlide" Target="../notesSlides/notesSlide8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tags" Target="../tags/tag103.xml"/><Relationship Id="rId41" Type="http://schemas.openxmlformats.org/officeDocument/2006/relationships/image" Target="../media/image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tags" Target="../tags/tag98.xml"/><Relationship Id="rId32" Type="http://schemas.openxmlformats.org/officeDocument/2006/relationships/tags" Target="../tags/tag106.xml"/><Relationship Id="rId37" Type="http://schemas.openxmlformats.org/officeDocument/2006/relationships/slideLayout" Target="../slideLayouts/slideLayout5.xml"/><Relationship Id="rId40" Type="http://schemas.openxmlformats.org/officeDocument/2006/relationships/image" Target="../media/image2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tags" Target="../tags/tag97.xml"/><Relationship Id="rId28" Type="http://schemas.openxmlformats.org/officeDocument/2006/relationships/tags" Target="../tags/tag102.xml"/><Relationship Id="rId36" Type="http://schemas.openxmlformats.org/officeDocument/2006/relationships/tags" Target="../tags/tag110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tags" Target="../tags/tag105.xml"/><Relationship Id="rId44" Type="http://schemas.openxmlformats.org/officeDocument/2006/relationships/image" Target="../media/image4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tags" Target="../tags/tag101.xml"/><Relationship Id="rId30" Type="http://schemas.openxmlformats.org/officeDocument/2006/relationships/tags" Target="../tags/tag104.xml"/><Relationship Id="rId35" Type="http://schemas.openxmlformats.org/officeDocument/2006/relationships/tags" Target="../tags/tag109.xml"/><Relationship Id="rId43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" Type="http://schemas.openxmlformats.org/officeDocument/2006/relationships/tags" Target="../tags/tag113.xml"/><Relationship Id="rId21" Type="http://schemas.openxmlformats.org/officeDocument/2006/relationships/tags" Target="../tags/tag131.xml"/><Relationship Id="rId34" Type="http://schemas.openxmlformats.org/officeDocument/2006/relationships/image" Target="../media/image46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image" Target="../media/image2.pn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tags" Target="../tags/tag139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image" Target="../media/image7.pn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notesSlide" Target="../notesSlides/notesSlide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slideLayout" Target="../slideLayouts/slideLayout5.xml"/><Relationship Id="rId3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69761" y="2874537"/>
            <a:ext cx="6680200" cy="5118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BigSun移动ERP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+移动条码系统”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2253933" y="1533525"/>
            <a:ext cx="768413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reflection blurRad="25400" stA="38000" endPos="38000" dist="76200" dir="5400000" sy="-100000" algn="bl" rotWithShape="0"/>
                </a:effectLst>
                <a:latin typeface="+mn-ea"/>
              </a:rPr>
              <a:t>新一代移动ERP平台</a:t>
            </a:r>
          </a:p>
        </p:txBody>
      </p:sp>
      <p:pic>
        <p:nvPicPr>
          <p:cNvPr id="306" name="图片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18" y="347663"/>
            <a:ext cx="1232535" cy="475615"/>
          </a:xfrm>
          <a:prstGeom prst="rect">
            <a:avLst/>
          </a:prstGeom>
        </p:spPr>
      </p:pic>
      <p:grpSp>
        <p:nvGrpSpPr>
          <p:cNvPr id="39" name="组合 39"/>
          <p:cNvGrpSpPr/>
          <p:nvPr/>
        </p:nvGrpSpPr>
        <p:grpSpPr>
          <a:xfrm>
            <a:off x="3546475" y="3659505"/>
            <a:ext cx="5345430" cy="2999740"/>
            <a:chOff x="11352" y="7093"/>
            <a:chExt cx="5590" cy="4724"/>
          </a:xfrm>
        </p:grpSpPr>
        <p:grpSp>
          <p:nvGrpSpPr>
            <p:cNvPr id="37" name="组合 37"/>
            <p:cNvGrpSpPr/>
            <p:nvPr/>
          </p:nvGrpSpPr>
          <p:grpSpPr>
            <a:xfrm>
              <a:off x="13112" y="9183"/>
              <a:ext cx="2040" cy="1271"/>
              <a:chOff x="13112" y="9183"/>
              <a:chExt cx="2040" cy="1271"/>
            </a:xfrm>
          </p:grpSpPr>
          <p:pic>
            <p:nvPicPr>
              <p:cNvPr id="22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2" y="9800"/>
                <a:ext cx="1120" cy="654"/>
              </a:xfrm>
              <a:prstGeom prst="rect">
                <a:avLst/>
              </a:prstGeom>
            </p:spPr>
          </p:pic>
          <p:sp>
            <p:nvSpPr>
              <p:cNvPr id="28" name="文本框 2"/>
              <p:cNvSpPr txBox="1">
                <a:spLocks noChangeArrowheads="1"/>
              </p:cNvSpPr>
              <p:nvPr/>
            </p:nvSpPr>
            <p:spPr bwMode="auto">
              <a:xfrm>
                <a:off x="13112" y="9183"/>
                <a:ext cx="2040" cy="6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/>
                <a:r>
                  <a:rPr lang="en-US" altLang="zh-CN" sz="2200" b="1" kern="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Mobile</a:t>
                </a:r>
              </a:p>
            </p:txBody>
          </p:sp>
        </p:grpSp>
        <p:grpSp>
          <p:nvGrpSpPr>
            <p:cNvPr id="289" name="组合 289"/>
            <p:cNvGrpSpPr/>
            <p:nvPr/>
          </p:nvGrpSpPr>
          <p:grpSpPr>
            <a:xfrm>
              <a:off x="11352" y="7093"/>
              <a:ext cx="5590" cy="4724"/>
              <a:chOff x="0" y="38100"/>
              <a:chExt cx="3549650" cy="2999740"/>
            </a:xfrm>
          </p:grpSpPr>
          <p:sp>
            <p:nvSpPr>
              <p:cNvPr id="23" name="椭圆 23"/>
              <p:cNvSpPr/>
              <p:nvPr/>
            </p:nvSpPr>
            <p:spPr>
              <a:xfrm>
                <a:off x="844550" y="984250"/>
                <a:ext cx="1784350" cy="18161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1" name="图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600" y="139700"/>
                <a:ext cx="1295400" cy="1225550"/>
              </a:xfrm>
              <a:prstGeom prst="rect">
                <a:avLst/>
              </a:prstGeom>
            </p:spPr>
          </p:pic>
          <p:pic>
            <p:nvPicPr>
              <p:cNvPr id="24" name="图片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300" y="1758950"/>
                <a:ext cx="1181100" cy="1193800"/>
              </a:xfrm>
              <a:prstGeom prst="rect">
                <a:avLst/>
              </a:prstGeom>
            </p:spPr>
          </p:pic>
          <p:pic>
            <p:nvPicPr>
              <p:cNvPr id="26" name="图片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1816100"/>
                <a:ext cx="1162050" cy="1136650"/>
              </a:xfrm>
              <a:prstGeom prst="rect">
                <a:avLst/>
              </a:prstGeom>
            </p:spPr>
          </p:pic>
          <p:sp>
            <p:nvSpPr>
              <p:cNvPr id="29" name="文本框 2"/>
              <p:cNvSpPr txBox="1">
                <a:spLocks noChangeArrowheads="1"/>
              </p:cNvSpPr>
              <p:nvPr/>
            </p:nvSpPr>
            <p:spPr bwMode="auto">
              <a:xfrm>
                <a:off x="959051" y="38100"/>
                <a:ext cx="1295400" cy="2755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Cloud</a:t>
                </a:r>
              </a:p>
            </p:txBody>
          </p:sp>
          <p:sp>
            <p:nvSpPr>
              <p:cNvPr id="31" name="文本框 2"/>
              <p:cNvSpPr txBox="1">
                <a:spLocks noChangeArrowheads="1"/>
              </p:cNvSpPr>
              <p:nvPr/>
            </p:nvSpPr>
            <p:spPr bwMode="auto">
              <a:xfrm>
                <a:off x="0" y="2762250"/>
                <a:ext cx="1295400" cy="2755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NFC/Bluetooth</a:t>
                </a:r>
              </a:p>
            </p:txBody>
          </p:sp>
          <p:sp>
            <p:nvSpPr>
              <p:cNvPr id="288" name="文本框 2"/>
              <p:cNvSpPr txBox="1">
                <a:spLocks noChangeArrowheads="1"/>
              </p:cNvSpPr>
              <p:nvPr/>
            </p:nvSpPr>
            <p:spPr bwMode="auto">
              <a:xfrm>
                <a:off x="2254250" y="2743200"/>
                <a:ext cx="1295400" cy="2755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/>
                <a:r>
                  <a:rPr lang="en-US" altLang="zh-CN" sz="1200" b="1" kern="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WIFI/LAN</a:t>
                </a: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9751060" y="629094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</a:rPr>
              <a:t>www.allstar-sz.com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业务亮点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【移动生产汇报】</a:t>
            </a:r>
          </a:p>
        </p:txBody>
      </p:sp>
      <p:grpSp>
        <p:nvGrpSpPr>
          <p:cNvPr id="22" name="组合 69"/>
          <p:cNvGrpSpPr/>
          <p:nvPr/>
        </p:nvGrpSpPr>
        <p:grpSpPr>
          <a:xfrm>
            <a:off x="-1030605" y="4156710"/>
            <a:ext cx="257175" cy="2464435"/>
            <a:chOff x="3855704" y="986681"/>
            <a:chExt cx="996040" cy="3382998"/>
          </a:xfrm>
        </p:grpSpPr>
        <p:sp>
          <p:nvSpPr>
            <p:cNvPr id="23" name="椭圆 80" descr="KSO_WM_UNIT_INDEX=1_11&amp;KSO_WM_UNIT_TYPE=n_i&amp;KSO_WM_UNIT_ID=wpsdiag20161028_2*n_i*1_11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3855704" y="2101403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sp>
        <p:sp>
          <p:nvSpPr>
            <p:cNvPr id="24" name="椭圆 81" descr="KSO_WM_UNIT_INDEX=1_12&amp;KSO_WM_UNIT_TYPE=n_i&amp;KSO_WM_UNIT_ID=wpsdiag20161028_2*n_i*1_12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3858835" y="3090450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sp>
        <p:sp>
          <p:nvSpPr>
            <p:cNvPr id="25" name="椭圆 82" descr="KSO_WM_UNIT_INDEX=1_13&amp;KSO_WM_UNIT_TYPE=n_i&amp;KSO_WM_UNIT_ID=wpsdiag20161028_2*n_i*1_13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3858835" y="1113647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sp>
        <p:sp>
          <p:nvSpPr>
            <p:cNvPr id="26" name="椭圆 83" descr="KSO_WM_UNIT_INDEX=1_14&amp;KSO_WM_UNIT_TYPE=n_i&amp;KSO_WM_UNIT_ID=wpsdiag20161028_2*n_i*1_14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3858835" y="4085667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sp>
        <p:sp>
          <p:nvSpPr>
            <p:cNvPr id="29" name="椭圆 86" descr="KSO_WM_UNIT_INDEX=1_17&amp;KSO_WM_UNIT_TYPE=n_i&amp;KSO_WM_UNIT_ID=wpsdiag20161028_2*n_i*1_17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4611597" y="2095233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sp>
        <p:sp>
          <p:nvSpPr>
            <p:cNvPr id="30" name="椭圆 87" descr="KSO_WM_UNIT_INDEX=1_18&amp;KSO_WM_UNIT_TYPE=n_i&amp;KSO_WM_UNIT_ID=wpsdiag20161028_2*n_i*1_18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4611597" y="3090450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sp>
        <p:sp>
          <p:nvSpPr>
            <p:cNvPr id="31" name="椭圆 88" descr="KSO_WM_UNIT_INDEX=1_19&amp;KSO_WM_UNIT_TYPE=n_i&amp;KSO_WM_UNIT_ID=wpsdiag20161028_2*n_i*1_19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4611597" y="1102324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sp>
        <p:sp>
          <p:nvSpPr>
            <p:cNvPr id="32" name="椭圆 89" descr="KSO_WM_UNIT_INDEX=1_20&amp;KSO_WM_UNIT_TYPE=n_i&amp;KSO_WM_UNIT_ID=wpsdiag20161028_2*n_i*1_20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5&amp;KSO_WM_UNIT_FILL_BACK_SCHEMECOLOR_INDEX=0&amp;KSO_WM_UNIT_FILL_TYPE=1"/>
            <p:cNvSpPr/>
            <p:nvPr/>
          </p:nvSpPr>
          <p:spPr>
            <a:xfrm>
              <a:off x="4611597" y="4085667"/>
              <a:ext cx="240147" cy="230909"/>
            </a:xfrm>
            <a:prstGeom prst="ellipse">
              <a:avLst/>
            </a:prstGeom>
            <a:solidFill>
              <a:srgbClr val="5C2A0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sp>
        <p:grpSp>
          <p:nvGrpSpPr>
            <p:cNvPr id="35" name="组合 92"/>
            <p:cNvGrpSpPr/>
            <p:nvPr/>
          </p:nvGrpSpPr>
          <p:grpSpPr>
            <a:xfrm>
              <a:off x="3920582" y="986681"/>
              <a:ext cx="890468" cy="419642"/>
              <a:chOff x="3920582" y="986681"/>
              <a:chExt cx="890468" cy="419642"/>
            </a:xfrm>
          </p:grpSpPr>
          <p:sp>
            <p:nvSpPr>
              <p:cNvPr id="36" name="空心弧 93" descr="KSO_WM_UNIT_INDEX=1_23&amp;KSO_WM_UNIT_TYPE=n_i&amp;KSO_WM_UNIT_ID=wpsdiag20161028_2*n_i*1_23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20582" y="986681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37" name="空心弧 94" descr="KSO_WM_UNIT_INDEX=1_24&amp;KSO_WM_UNIT_TYPE=n_i&amp;KSO_WM_UNIT_ID=wpsdiag20161028_2*n_i*1_24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20582" y="1094057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</p:grpSp>
        <p:grpSp>
          <p:nvGrpSpPr>
            <p:cNvPr id="38" name="组合 95"/>
            <p:cNvGrpSpPr/>
            <p:nvPr/>
          </p:nvGrpSpPr>
          <p:grpSpPr>
            <a:xfrm>
              <a:off x="3908490" y="1960810"/>
              <a:ext cx="890468" cy="419642"/>
              <a:chOff x="3908490" y="1960810"/>
              <a:chExt cx="890468" cy="419642"/>
            </a:xfrm>
          </p:grpSpPr>
          <p:sp>
            <p:nvSpPr>
              <p:cNvPr id="39" name="空心弧 96" descr="KSO_WM_UNIT_INDEX=1_25&amp;KSO_WM_UNIT_TYPE=n_i&amp;KSO_WM_UNIT_ID=wpsdiag20161028_2*n_i*1_25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08490" y="1960810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0" name="空心弧 97" descr="KSO_WM_UNIT_INDEX=1_26&amp;KSO_WM_UNIT_TYPE=n_i&amp;KSO_WM_UNIT_ID=wpsdiag20161028_2*n_i*1_26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08490" y="2068186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</p:grpSp>
        <p:grpSp>
          <p:nvGrpSpPr>
            <p:cNvPr id="41" name="组合 98"/>
            <p:cNvGrpSpPr/>
            <p:nvPr/>
          </p:nvGrpSpPr>
          <p:grpSpPr>
            <a:xfrm>
              <a:off x="3920582" y="2984247"/>
              <a:ext cx="890468" cy="419642"/>
              <a:chOff x="3920582" y="2984247"/>
              <a:chExt cx="890468" cy="419642"/>
            </a:xfrm>
          </p:grpSpPr>
          <p:sp>
            <p:nvSpPr>
              <p:cNvPr id="42" name="空心弧 99" descr="KSO_WM_UNIT_INDEX=1_27&amp;KSO_WM_UNIT_TYPE=n_i&amp;KSO_WM_UNIT_ID=wpsdiag20161028_2*n_i*1_27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20582" y="2984247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3" name="空心弧 100" descr="KSO_WM_UNIT_INDEX=1_28&amp;KSO_WM_UNIT_TYPE=n_i&amp;KSO_WM_UNIT_ID=wpsdiag20161028_2*n_i*1_28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20582" y="3091623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</p:grpSp>
        <p:grpSp>
          <p:nvGrpSpPr>
            <p:cNvPr id="44" name="组合 101"/>
            <p:cNvGrpSpPr/>
            <p:nvPr/>
          </p:nvGrpSpPr>
          <p:grpSpPr>
            <a:xfrm>
              <a:off x="3908490" y="3950037"/>
              <a:ext cx="890468" cy="419642"/>
              <a:chOff x="3908490" y="3950037"/>
              <a:chExt cx="890468" cy="419642"/>
            </a:xfrm>
          </p:grpSpPr>
          <p:sp>
            <p:nvSpPr>
              <p:cNvPr id="45" name="空心弧 102" descr="KSO_WM_UNIT_INDEX=1_29&amp;KSO_WM_UNIT_TYPE=n_i&amp;KSO_WM_UNIT_ID=wpsdiag20161028_2*n_i*1_29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08490" y="3950037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6" name="空心弧 103" descr="KSO_WM_UNIT_INDEX=1_30&amp;KSO_WM_UNIT_TYPE=n_i&amp;KSO_WM_UNIT_ID=wpsdiag20161028_2*n_i*1_30&amp;KSO_WM_UNIT_LAYERLEVEL=1_1&amp;KSO_WM_UNIT_CLEAR=1&amp;KSO_WM_TAG_VERSION=1.0&amp;KSO_WM_BEAUTIFY_FLAG=#wm#&amp;KSO_WM_TEMPLATE_CATEGORY=wpsdiag&amp;KSO_WM_TEMPLATE_INDEX=20161028&amp;KSO_WM_SLIDE_ITEM_CNT=5&amp;KSO_WM_DIAGRAM_GROUP_CODE=n1_1&amp;KSO_WM_UNIT_FILL_FORE_SCHEMECOLOR_INDEX=0&amp;KSO_WM_UNIT_FILL_BACK_SCHEMECOLOR_INDEX=0&amp;KSO_WM_UNIT_FILL_TYPE=3"/>
              <p:cNvSpPr/>
              <p:nvPr/>
            </p:nvSpPr>
            <p:spPr>
              <a:xfrm flipV="1">
                <a:off x="3908490" y="4057413"/>
                <a:ext cx="890468" cy="312266"/>
              </a:xfrm>
              <a:prstGeom prst="blockArc">
                <a:avLst/>
              </a:prstGeom>
              <a:gradFill flip="none" rotWithShape="1">
                <a:gsLst>
                  <a:gs pos="0">
                    <a:srgbClr val="000000"/>
                  </a:gs>
                  <a:gs pos="10000">
                    <a:sysClr val="window" lastClr="FFFFFF">
                      <a:lumMod val="50000"/>
                    </a:sysClr>
                  </a:gs>
                  <a:gs pos="54000">
                    <a:srgbClr val="5C2A08">
                      <a:lumMod val="5000"/>
                      <a:lumOff val="95000"/>
                    </a:srgbClr>
                  </a:gs>
                  <a:gs pos="98165">
                    <a:sysClr val="windowText" lastClr="000000"/>
                  </a:gs>
                  <a:gs pos="90000">
                    <a:sysClr val="window" lastClr="FFFFFF">
                      <a:lumMod val="50000"/>
                    </a:sys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505" y="4220210"/>
            <a:ext cx="4480033" cy="25200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640" y="1680210"/>
            <a:ext cx="4480033" cy="252001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640" y="4220210"/>
            <a:ext cx="4480033" cy="25200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1674495"/>
            <a:ext cx="4480033" cy="252001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6680" y="1640205"/>
            <a:ext cx="27254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支持按工单或按工序汇报</a:t>
            </a:r>
          </a:p>
        </p:txBody>
      </p:sp>
      <p:sp>
        <p:nvSpPr>
          <p:cNvPr id="20" name="矩形 236" descr="KSO_WM_UNIT_INDEX=1_2_1&amp;KSO_WM_UNIT_TYPE=n_h_f&amp;KSO_WM_UNIT_ID=wpsdiag20161028_4*n_h_f*1_2_1&amp;KSO_WM_UNIT_LAYERLEVEL=1_1_1&amp;KSO_WM_UNIT_HIGHLIGHT=0&amp;KSO_WM_UNIT_CLEAR=0&amp;KSO_WM_UNIT_COMPATIBLE=0&amp;KSO_WM_UNIT_PRESET_TEXT=LOREM IPSUM&amp;KSO_WM_UNIT_VALUE=21&amp;KSO_WM_TAG_VERSION=1.0&amp;KSO_WM_BEAUTIFY_FLAG=#wm#&amp;KSO_WM_TEMPLATE_CATEGORY=wpsdiag&amp;KSO_WM_TEMPLATE_INDEX=20161028&amp;KSO_WM_SLIDE_ITEM_CNT=3&amp;KSO_WM_DIAGRAM_GROUP_CODE=n1_1&amp;KSO_WM_UNIT_TEXT_FILL_FORE_SCHEMECOLOR_INDEX=13&amp;KSO_WM_UNIT_TEXT_FILL_TYPE=1"/>
          <p:cNvSpPr/>
          <p:nvPr/>
        </p:nvSpPr>
        <p:spPr>
          <a:xfrm>
            <a:off x="149860" y="2145665"/>
            <a:ext cx="2869565" cy="833755"/>
          </a:xfrm>
          <a:prstGeom prst="rect">
            <a:avLst/>
          </a:prstGeom>
        </p:spPr>
        <p:txBody>
          <a:bodyPr rot="0" spcFirstLastPara="0" vert="horz" wrap="square" lIns="42185" tIns="21093" rIns="42185" bIns="21093" numCol="1" spcCol="0" rtlCol="0" fromWordArt="0" anchor="t" anchorCtr="0" forceAA="0" compatLnSpc="1">
            <a:noAutofit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kern="12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允许扫码录入机台/产线、 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b="1" kern="12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     操作工、工时等信息</a:t>
            </a:r>
          </a:p>
        </p:txBody>
      </p:sp>
      <p:sp>
        <p:nvSpPr>
          <p:cNvPr id="27" name="矩形 236" descr="KSO_WM_UNIT_INDEX=1_2_1&amp;KSO_WM_UNIT_TYPE=n_h_f&amp;KSO_WM_UNIT_ID=wpsdiag20161028_4*n_h_f*1_2_1&amp;KSO_WM_UNIT_LAYERLEVEL=1_1_1&amp;KSO_WM_UNIT_HIGHLIGHT=0&amp;KSO_WM_UNIT_CLEAR=0&amp;KSO_WM_UNIT_COMPATIBLE=0&amp;KSO_WM_UNIT_PRESET_TEXT=LOREM IPSUM&amp;KSO_WM_UNIT_VALUE=21&amp;KSO_WM_TAG_VERSION=1.0&amp;KSO_WM_BEAUTIFY_FLAG=#wm#&amp;KSO_WM_TEMPLATE_CATEGORY=wpsdiag&amp;KSO_WM_TEMPLATE_INDEX=20161028&amp;KSO_WM_SLIDE_ITEM_CNT=3&amp;KSO_WM_DIAGRAM_GROUP_CODE=n1_1&amp;KSO_WM_UNIT_TEXT_FILL_FORE_SCHEMECOLOR_INDEX=13&amp;KSO_WM_UNIT_TEXT_FILL_TYPE=1"/>
          <p:cNvSpPr/>
          <p:nvPr/>
        </p:nvSpPr>
        <p:spPr>
          <a:xfrm>
            <a:off x="135890" y="3021965"/>
            <a:ext cx="2868295" cy="661670"/>
          </a:xfrm>
          <a:prstGeom prst="rect">
            <a:avLst/>
          </a:prstGeom>
        </p:spPr>
        <p:txBody>
          <a:bodyPr rot="0" spcFirstLastPara="0" vert="horz" wrap="square" lIns="42185" tIns="21093" rIns="42185" bIns="21093" numCol="1" spcCol="0" rtlCol="0" fromWordArt="0" anchor="t" anchorCtr="0" forceAA="0" compatLnSpc="1">
            <a:noAutofit/>
          </a:bodyPr>
          <a:lstStyle/>
          <a:p>
            <a:pPr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kern="12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允许动态查询生产执行进度</a:t>
            </a:r>
          </a:p>
        </p:txBody>
      </p:sp>
      <p:pic>
        <p:nvPicPr>
          <p:cNvPr id="28" name="图片 27" descr="生产汇报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3565525"/>
            <a:ext cx="1876425" cy="326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6" descr="KSO_WM_UNIT_INDEX=1_1&amp;KSO_WM_UNIT_TYPE=l_i&amp;KSO_WM_UNIT_ID=wpsdiag20160947_4*l_i*1_1&amp;KSO_WM_UNIT_LAYERLEVEL=1_1&amp;KSO_WM_UNIT_CLEAR=1&amp;KSO_WM_TAG_VERSION=1.0&amp;KSO_WM_BEAUTIFY_FLAG=#wm#&amp;KSO_WM_TEMPLATE_CATEGORY=wpsdiag&amp;KSO_WM_TEMPLATE_INDEX=20160947&amp;KSO_WM_SLIDE_ITEM_CNT=4&amp;KSO_WM_DIAGRAM_GROUP_CODE=l1_1&amp;KSO_WM_UNIT_FILL_TYPE=3&amp;KSO_WM_UNIT_FILL_FORE_SCHEMECOLOR_INDEX=7&amp;KSO_WM_UNIT_FILL_BACK_SCHEMECOLOR_INDEX=7&amp;KSO_WM_UNIT_LINE_FILL_TYPE=1&amp;KSO_WM_UNIT_LINE_FORE_SCHEMECOLOR_INDEX=10&amp;KSO_WM_UNIT_LINE_BACK_SCHEMECOLOR_INDEX=0"/>
          <p:cNvSpPr/>
          <p:nvPr/>
        </p:nvSpPr>
        <p:spPr>
          <a:xfrm>
            <a:off x="8967386" y="1297940"/>
            <a:ext cx="2916021" cy="1980015"/>
          </a:xfrm>
          <a:prstGeom prst="rect">
            <a:avLst/>
          </a:prstGeom>
          <a:solidFill>
            <a:srgbClr val="002060"/>
          </a:solidFill>
          <a:ln w="57150" cap="flat" cmpd="sng" algn="ctr">
            <a:solidFill>
              <a:srgbClr val="333F50"/>
            </a:solidFill>
            <a:prstDash val="solid"/>
            <a:miter lim="800000"/>
          </a:ln>
          <a:effectLst/>
        </p:spPr>
      </p:sp>
      <p:sp>
        <p:nvSpPr>
          <p:cNvPr id="307" name="矩形 51" descr="KSO_WM_UNIT_INDEX=1_2_1&amp;KSO_WM_UNIT_TYPE=n_h_f&amp;KSO_WM_UNIT_ID=wpsdiag20161018_5*n_h_f*1_2_1&amp;KSO_WM_UNIT_LAYERLEVEL=1_1_1&amp;KSO_WM_UNIT_HIGHLIGHT=0&amp;KSO_WM_UNIT_CLEAR=0&amp;KSO_WM_UNIT_COMPATIBLE=0&amp;KSO_WM_UNIT_PRESET_TEXT=LOREM&amp;KSO_WM_UNIT_VALUE=12&amp;KSO_WM_TAG_VERSION=1.0&amp;KSO_WM_BEAUTIFY_FLAG=#wm#&amp;KSO_WM_TEMPLATE_CATEGORY=wpsdiag&amp;KSO_WM_TEMPLATE_INDEX=20161018&amp;KSO_WM_SLIDE_ITEM_CNT=5&amp;KSO_WM_DIAGRAM_GROUP_CODE=n1_1&amp;KSO_WM_UNIT_TEXT_FILL_FORE_SCHEMECOLOR_INDEX=12&amp;KSO_WM_UNIT_TEXT_FILL_TYPE=1"/>
          <p:cNvSpPr/>
          <p:nvPr/>
        </p:nvSpPr>
        <p:spPr>
          <a:xfrm>
            <a:off x="3253740" y="1789430"/>
            <a:ext cx="5681345" cy="15855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支持对定量检验项目录入实测值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支持按不良记录自动匹配AQL标准进行品质判断</a:t>
            </a:r>
            <a:endParaRPr lang="en-US" altLang="zh-CN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支持对不良原因拍照保存</a:t>
            </a:r>
            <a:endParaRPr lang="en-US" altLang="zh-CN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支持直接下推生成不良品处理记录</a:t>
            </a:r>
            <a:endParaRPr lang="en-US" altLang="zh-CN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业务亮点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【移动品质检验】</a:t>
            </a:r>
          </a:p>
        </p:txBody>
      </p:sp>
      <p:pic>
        <p:nvPicPr>
          <p:cNvPr id="114" name="图片 113" descr="品质检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" y="1915653"/>
            <a:ext cx="2456815" cy="37890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117215" y="3434715"/>
            <a:ext cx="8783320" cy="2641815"/>
            <a:chOff x="4949" y="6008"/>
            <a:chExt cx="13503" cy="3109"/>
          </a:xfrm>
          <a:solidFill>
            <a:srgbClr val="002060"/>
          </a:solidFill>
        </p:grpSpPr>
        <p:grpSp>
          <p:nvGrpSpPr>
            <p:cNvPr id="336" name="组合 335"/>
            <p:cNvGrpSpPr/>
            <p:nvPr/>
          </p:nvGrpSpPr>
          <p:grpSpPr>
            <a:xfrm>
              <a:off x="4949" y="6008"/>
              <a:ext cx="4397" cy="3109"/>
              <a:chOff x="5140" y="6827"/>
              <a:chExt cx="4397" cy="3109"/>
            </a:xfrm>
            <a:grpFill/>
          </p:grpSpPr>
          <p:sp>
            <p:nvSpPr>
              <p:cNvPr id="319" name="矩形 96" descr="KSO_WM_UNIT_INDEX=1_1&amp;KSO_WM_UNIT_TYPE=l_i&amp;KSO_WM_UNIT_ID=wpsdiag20160947_4*l_i*1_1&amp;KSO_WM_UNIT_LAYERLEVEL=1_1&amp;KSO_WM_UNIT_CLEAR=1&amp;KSO_WM_TAG_VERSION=1.0&amp;KSO_WM_BEAUTIFY_FLAG=#wm#&amp;KSO_WM_TEMPLATE_CATEGORY=wpsdiag&amp;KSO_WM_TEMPLATE_INDEX=20160947&amp;KSO_WM_SLIDE_ITEM_CNT=4&amp;KSO_WM_DIAGRAM_GROUP_CODE=l1_1&amp;KSO_WM_UNIT_FILL_TYPE=3&amp;KSO_WM_UNIT_FILL_FORE_SCHEMECOLOR_INDEX=7&amp;KSO_WM_UNIT_FILL_BACK_SCHEMECOLOR_INDEX=7&amp;KSO_WM_UNIT_LINE_FILL_TYPE=1&amp;KSO_WM_UNIT_LINE_FORE_SCHEMECOLOR_INDEX=10&amp;KSO_WM_UNIT_LINE_BACK_SCHEMECOLOR_INDEX=0"/>
              <p:cNvSpPr/>
              <p:nvPr/>
            </p:nvSpPr>
            <p:spPr>
              <a:xfrm>
                <a:off x="5140" y="6827"/>
                <a:ext cx="4397" cy="3109"/>
              </a:xfrm>
              <a:prstGeom prst="rect">
                <a:avLst/>
              </a:prstGeom>
              <a:solidFill>
                <a:srgbClr val="002060"/>
              </a:solidFill>
              <a:ln w="57150" cap="flat" cmpd="sng" algn="ctr">
                <a:solidFill>
                  <a:srgbClr val="333F50"/>
                </a:solidFill>
                <a:prstDash val="solid"/>
                <a:miter lim="800000"/>
              </a:ln>
              <a:effectLst/>
            </p:spPr>
          </p:sp>
          <p:pic>
            <p:nvPicPr>
              <p:cNvPr id="25602" name="Picture 2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" y="6860"/>
                <a:ext cx="4309" cy="3039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</p:spPr>
          </p:pic>
        </p:grpSp>
        <p:sp>
          <p:nvSpPr>
            <p:cNvPr id="338" name="矩形 96" descr="KSO_WM_UNIT_INDEX=1_1&amp;KSO_WM_UNIT_TYPE=l_i&amp;KSO_WM_UNIT_ID=wpsdiag20160947_4*l_i*1_1&amp;KSO_WM_UNIT_LAYERLEVEL=1_1&amp;KSO_WM_UNIT_CLEAR=1&amp;KSO_WM_TAG_VERSION=1.0&amp;KSO_WM_BEAUTIFY_FLAG=#wm#&amp;KSO_WM_TEMPLATE_CATEGORY=wpsdiag&amp;KSO_WM_TEMPLATE_INDEX=20160947&amp;KSO_WM_SLIDE_ITEM_CNT=4&amp;KSO_WM_DIAGRAM_GROUP_CODE=l1_1&amp;KSO_WM_UNIT_FILL_TYPE=3&amp;KSO_WM_UNIT_FILL_FORE_SCHEMECOLOR_INDEX=7&amp;KSO_WM_UNIT_FILL_BACK_SCHEMECOLOR_INDEX=7&amp;KSO_WM_UNIT_LINE_FILL_TYPE=1&amp;KSO_WM_UNIT_LINE_FORE_SCHEMECOLOR_INDEX=10&amp;KSO_WM_UNIT_LINE_BACK_SCHEMECOLOR_INDEX=0"/>
            <p:cNvSpPr/>
            <p:nvPr/>
          </p:nvSpPr>
          <p:spPr>
            <a:xfrm>
              <a:off x="9542" y="6008"/>
              <a:ext cx="4397" cy="3109"/>
            </a:xfrm>
            <a:prstGeom prst="rect">
              <a:avLst/>
            </a:prstGeom>
            <a:grpFill/>
            <a:ln w="57150" cap="flat" cmpd="sng" algn="ctr">
              <a:solidFill>
                <a:srgbClr val="333F50"/>
              </a:solidFill>
              <a:prstDash val="solid"/>
              <a:miter lim="800000"/>
            </a:ln>
            <a:effectLst/>
          </p:spPr>
        </p:sp>
        <p:sp>
          <p:nvSpPr>
            <p:cNvPr id="341" name="矩形 96" descr="KSO_WM_UNIT_INDEX=1_1&amp;KSO_WM_UNIT_TYPE=l_i&amp;KSO_WM_UNIT_ID=wpsdiag20160947_4*l_i*1_1&amp;KSO_WM_UNIT_LAYERLEVEL=1_1&amp;KSO_WM_UNIT_CLEAR=1&amp;KSO_WM_TAG_VERSION=1.0&amp;KSO_WM_BEAUTIFY_FLAG=#wm#&amp;KSO_WM_TEMPLATE_CATEGORY=wpsdiag&amp;KSO_WM_TEMPLATE_INDEX=20160947&amp;KSO_WM_SLIDE_ITEM_CNT=4&amp;KSO_WM_DIAGRAM_GROUP_CODE=l1_1&amp;KSO_WM_UNIT_FILL_TYPE=3&amp;KSO_WM_UNIT_FILL_FORE_SCHEMECOLOR_INDEX=7&amp;KSO_WM_UNIT_FILL_BACK_SCHEMECOLOR_INDEX=7&amp;KSO_WM_UNIT_LINE_FILL_TYPE=1&amp;KSO_WM_UNIT_LINE_FORE_SCHEMECOLOR_INDEX=10&amp;KSO_WM_UNIT_LINE_BACK_SCHEMECOLOR_INDEX=0"/>
            <p:cNvSpPr/>
            <p:nvPr/>
          </p:nvSpPr>
          <p:spPr>
            <a:xfrm>
              <a:off x="14055" y="6008"/>
              <a:ext cx="4397" cy="3109"/>
            </a:xfrm>
            <a:prstGeom prst="rect">
              <a:avLst/>
            </a:prstGeom>
            <a:grpFill/>
            <a:ln w="57150" cap="flat" cmpd="sng" algn="ctr">
              <a:solidFill>
                <a:srgbClr val="333F50"/>
              </a:solidFill>
              <a:prstDash val="solid"/>
              <a:miter lim="800000"/>
            </a:ln>
            <a:effectLst/>
          </p:spPr>
        </p:sp>
        <p:pic>
          <p:nvPicPr>
            <p:cNvPr id="25603" name="Picture 3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3" y="6040"/>
              <a:ext cx="4309" cy="3039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" y="6008"/>
              <a:ext cx="4297" cy="3038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8425" y="1329055"/>
            <a:ext cx="2880021" cy="1916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453056" y="1766856"/>
            <a:ext cx="2807976" cy="401804"/>
          </a:xfrm>
          <a:custGeom>
            <a:avLst/>
            <a:gdLst>
              <a:gd name="connsiteX0" fmla="*/ 0 w 845349"/>
              <a:gd name="connsiteY0" fmla="*/ 0 h 110912"/>
              <a:gd name="connsiteX1" fmla="*/ 845349 w 845349"/>
              <a:gd name="connsiteY1" fmla="*/ 0 h 110912"/>
              <a:gd name="connsiteX2" fmla="*/ 845349 w 845349"/>
              <a:gd name="connsiteY2" fmla="*/ 24359 h 110912"/>
              <a:gd name="connsiteX3" fmla="*/ 821416 w 845349"/>
              <a:gd name="connsiteY3" fmla="*/ 24776 h 110912"/>
              <a:gd name="connsiteX4" fmla="*/ 685471 w 845349"/>
              <a:gd name="connsiteY4" fmla="*/ 32674 h 110912"/>
              <a:gd name="connsiteX5" fmla="*/ 604095 w 845349"/>
              <a:gd name="connsiteY5" fmla="*/ 109263 h 110912"/>
              <a:gd name="connsiteX6" fmla="*/ 469670 w 845349"/>
              <a:gd name="connsiteY6" fmla="*/ 110912 h 110912"/>
              <a:gd name="connsiteX7" fmla="*/ 422675 w 845349"/>
              <a:gd name="connsiteY7" fmla="*/ 110841 h 110912"/>
              <a:gd name="connsiteX8" fmla="*/ 375679 w 845349"/>
              <a:gd name="connsiteY8" fmla="*/ 110912 h 110912"/>
              <a:gd name="connsiteX9" fmla="*/ 241254 w 845349"/>
              <a:gd name="connsiteY9" fmla="*/ 109263 h 110912"/>
              <a:gd name="connsiteX10" fmla="*/ 159879 w 845349"/>
              <a:gd name="connsiteY10" fmla="*/ 32674 h 110912"/>
              <a:gd name="connsiteX11" fmla="*/ 23934 w 845349"/>
              <a:gd name="connsiteY11" fmla="*/ 24776 h 110912"/>
              <a:gd name="connsiteX12" fmla="*/ 0 w 845349"/>
              <a:gd name="connsiteY12" fmla="*/ 24359 h 11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5349" h="110912">
                <a:moveTo>
                  <a:pt x="0" y="0"/>
                </a:moveTo>
                <a:lnTo>
                  <a:pt x="845349" y="0"/>
                </a:lnTo>
                <a:lnTo>
                  <a:pt x="845349" y="24359"/>
                </a:lnTo>
                <a:lnTo>
                  <a:pt x="821416" y="24776"/>
                </a:lnTo>
                <a:cubicBezTo>
                  <a:pt x="752247" y="26292"/>
                  <a:pt x="695045" y="28525"/>
                  <a:pt x="685471" y="32674"/>
                </a:cubicBezTo>
                <a:cubicBezTo>
                  <a:pt x="666323" y="40971"/>
                  <a:pt x="658186" y="107029"/>
                  <a:pt x="604095" y="109263"/>
                </a:cubicBezTo>
                <a:cubicBezTo>
                  <a:pt x="580431" y="110240"/>
                  <a:pt x="528608" y="110790"/>
                  <a:pt x="469670" y="110912"/>
                </a:cubicBezTo>
                <a:lnTo>
                  <a:pt x="422675" y="110841"/>
                </a:lnTo>
                <a:lnTo>
                  <a:pt x="375679" y="110912"/>
                </a:lnTo>
                <a:cubicBezTo>
                  <a:pt x="316742" y="110790"/>
                  <a:pt x="264919" y="110240"/>
                  <a:pt x="241254" y="109263"/>
                </a:cubicBezTo>
                <a:cubicBezTo>
                  <a:pt x="187164" y="107029"/>
                  <a:pt x="179026" y="40971"/>
                  <a:pt x="159879" y="32674"/>
                </a:cubicBezTo>
                <a:cubicBezTo>
                  <a:pt x="150305" y="28525"/>
                  <a:pt x="93103" y="26292"/>
                  <a:pt x="23934" y="24776"/>
                </a:cubicBezTo>
                <a:lnTo>
                  <a:pt x="0" y="24359"/>
                </a:lnTo>
                <a:close/>
              </a:path>
            </a:pathLst>
          </a:custGeom>
          <a:solidFill>
            <a:srgbClr val="518AD9"/>
          </a:solidFill>
          <a:ln>
            <a:noFill/>
          </a:ln>
        </p:spPr>
        <p:style>
          <a:lnRef idx="2">
            <a:srgbClr val="47B6E7">
              <a:shade val="50000"/>
            </a:srgbClr>
          </a:lnRef>
          <a:fillRef idx="1">
            <a:srgbClr val="47B6E7"/>
          </a:fillRef>
          <a:effectRef idx="0">
            <a:srgbClr val="47B6E7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indent="0" algn="ctr">
              <a:lnSpc>
                <a:spcPct val="120000"/>
              </a:lnSpc>
              <a:buNone/>
            </a:pPr>
            <a:r>
              <a:rPr lang="en-US" b="1">
                <a:solidFill>
                  <a:srgbClr val="518AD9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供应链管理</a:t>
            </a: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功能清单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grpSp>
        <p:nvGrpSpPr>
          <p:cNvPr id="146" name="组合 145"/>
          <p:cNvGrpSpPr/>
          <p:nvPr/>
        </p:nvGrpSpPr>
        <p:grpSpPr>
          <a:xfrm>
            <a:off x="380660" y="1730842"/>
            <a:ext cx="11452248" cy="3329533"/>
            <a:chOff x="515" y="5991"/>
            <a:chExt cx="18035" cy="4715"/>
          </a:xfrm>
        </p:grpSpPr>
        <p:grpSp>
          <p:nvGrpSpPr>
            <p:cNvPr id="56" name="组合 55"/>
            <p:cNvGrpSpPr/>
            <p:nvPr/>
          </p:nvGrpSpPr>
          <p:grpSpPr>
            <a:xfrm>
              <a:off x="515" y="6043"/>
              <a:ext cx="4474" cy="4663"/>
              <a:chOff x="1099" y="6348"/>
              <a:chExt cx="5887" cy="2754"/>
            </a:xfrm>
          </p:grpSpPr>
          <p:grpSp>
            <p:nvGrpSpPr>
              <p:cNvPr id="26" name="组合 25"/>
              <p:cNvGrpSpPr/>
              <p:nvPr>
                <p:custDataLst>
                  <p:tags r:id="rId12"/>
                </p:custDataLst>
              </p:nvPr>
            </p:nvGrpSpPr>
            <p:grpSpPr>
              <a:xfrm>
                <a:off x="1099" y="6348"/>
                <a:ext cx="5819" cy="2705"/>
                <a:chOff x="8083321" y="3331807"/>
                <a:chExt cx="1699979" cy="2077254"/>
              </a:xfrm>
            </p:grpSpPr>
            <p:sp>
              <p:nvSpPr>
                <p:cNvPr id="19" name="任意多边形 1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083321" y="3331807"/>
                  <a:ext cx="1699979" cy="2077254"/>
                </a:xfrm>
                <a:custGeom>
                  <a:avLst/>
                  <a:gdLst>
                    <a:gd name="connsiteX0" fmla="*/ 0 w 1846800"/>
                    <a:gd name="connsiteY0" fmla="*/ 0 h 2385059"/>
                    <a:gd name="connsiteX1" fmla="*/ 1 w 1846800"/>
                    <a:gd name="connsiteY1" fmla="*/ 0 h 2385059"/>
                    <a:gd name="connsiteX2" fmla="*/ 1 w 1846800"/>
                    <a:gd name="connsiteY2" fmla="*/ 53213 h 2385059"/>
                    <a:gd name="connsiteX3" fmla="*/ 52286 w 1846800"/>
                    <a:gd name="connsiteY3" fmla="*/ 54124 h 2385059"/>
                    <a:gd name="connsiteX4" fmla="*/ 349262 w 1846800"/>
                    <a:gd name="connsiteY4" fmla="*/ 71378 h 2385059"/>
                    <a:gd name="connsiteX5" fmla="*/ 527029 w 1846800"/>
                    <a:gd name="connsiteY5" fmla="*/ 238689 h 2385059"/>
                    <a:gd name="connsiteX6" fmla="*/ 820684 w 1846800"/>
                    <a:gd name="connsiteY6" fmla="*/ 242291 h 2385059"/>
                    <a:gd name="connsiteX7" fmla="*/ 923349 w 1846800"/>
                    <a:gd name="connsiteY7" fmla="*/ 242136 h 2385059"/>
                    <a:gd name="connsiteX8" fmla="*/ 1026011 w 1846800"/>
                    <a:gd name="connsiteY8" fmla="*/ 242291 h 2385059"/>
                    <a:gd name="connsiteX9" fmla="*/ 1319667 w 1846800"/>
                    <a:gd name="connsiteY9" fmla="*/ 238689 h 2385059"/>
                    <a:gd name="connsiteX10" fmla="*/ 1497435 w 1846800"/>
                    <a:gd name="connsiteY10" fmla="*/ 71378 h 2385059"/>
                    <a:gd name="connsiteX11" fmla="*/ 1794412 w 1846800"/>
                    <a:gd name="connsiteY11" fmla="*/ 54124 h 2385059"/>
                    <a:gd name="connsiteX12" fmla="*/ 1846694 w 1846800"/>
                    <a:gd name="connsiteY12" fmla="*/ 53213 h 2385059"/>
                    <a:gd name="connsiteX13" fmla="*/ 1846694 w 1846800"/>
                    <a:gd name="connsiteY13" fmla="*/ 0 h 2385059"/>
                    <a:gd name="connsiteX14" fmla="*/ 1846800 w 1846800"/>
                    <a:gd name="connsiteY14" fmla="*/ 0 h 2385059"/>
                    <a:gd name="connsiteX15" fmla="*/ 1846800 w 1846800"/>
                    <a:gd name="connsiteY15" fmla="*/ 2214415 h 2385059"/>
                    <a:gd name="connsiteX16" fmla="*/ 1676156 w 1846800"/>
                    <a:gd name="connsiteY16" fmla="*/ 2385059 h 2385059"/>
                    <a:gd name="connsiteX17" fmla="*/ 170644 w 1846800"/>
                    <a:gd name="connsiteY17" fmla="*/ 2385059 h 2385059"/>
                    <a:gd name="connsiteX18" fmla="*/ 0 w 1846800"/>
                    <a:gd name="connsiteY18" fmla="*/ 2214415 h 2385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46800" h="2385059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1" y="53213"/>
                      </a:lnTo>
                      <a:lnTo>
                        <a:pt x="52286" y="54124"/>
                      </a:lnTo>
                      <a:cubicBezTo>
                        <a:pt x="203388" y="57436"/>
                        <a:pt x="328347" y="62314"/>
                        <a:pt x="349262" y="71378"/>
                      </a:cubicBezTo>
                      <a:cubicBezTo>
                        <a:pt x="391089" y="89503"/>
                        <a:pt x="408867" y="233809"/>
                        <a:pt x="527029" y="238689"/>
                      </a:cubicBezTo>
                      <a:cubicBezTo>
                        <a:pt x="578726" y="240823"/>
                        <a:pt x="691935" y="242025"/>
                        <a:pt x="820684" y="242291"/>
                      </a:cubicBezTo>
                      <a:lnTo>
                        <a:pt x="923349" y="242136"/>
                      </a:lnTo>
                      <a:lnTo>
                        <a:pt x="1026011" y="242291"/>
                      </a:lnTo>
                      <a:cubicBezTo>
                        <a:pt x="1154763" y="242025"/>
                        <a:pt x="1267972" y="240823"/>
                        <a:pt x="1319667" y="238689"/>
                      </a:cubicBezTo>
                      <a:cubicBezTo>
                        <a:pt x="1437830" y="233809"/>
                        <a:pt x="1455606" y="89503"/>
                        <a:pt x="1497435" y="71378"/>
                      </a:cubicBezTo>
                      <a:cubicBezTo>
                        <a:pt x="1518350" y="62314"/>
                        <a:pt x="1643310" y="57436"/>
                        <a:pt x="1794412" y="54124"/>
                      </a:cubicBezTo>
                      <a:lnTo>
                        <a:pt x="1846694" y="53213"/>
                      </a:lnTo>
                      <a:lnTo>
                        <a:pt x="1846694" y="0"/>
                      </a:lnTo>
                      <a:lnTo>
                        <a:pt x="1846800" y="0"/>
                      </a:lnTo>
                      <a:lnTo>
                        <a:pt x="1846800" y="2214415"/>
                      </a:lnTo>
                      <a:cubicBezTo>
                        <a:pt x="1846800" y="2308659"/>
                        <a:pt x="1770400" y="2385059"/>
                        <a:pt x="1676156" y="2385059"/>
                      </a:cubicBezTo>
                      <a:lnTo>
                        <a:pt x="170644" y="2385059"/>
                      </a:lnTo>
                      <a:cubicBezTo>
                        <a:pt x="76400" y="2385059"/>
                        <a:pt x="0" y="2308659"/>
                        <a:pt x="0" y="2214415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rgbClr val="47B6E7">
                    <a:shade val="50000"/>
                  </a:srgbClr>
                </a:lnRef>
                <a:fillRef idx="1">
                  <a:srgbClr val="47B6E7"/>
                </a:fillRef>
                <a:effectRef idx="0">
                  <a:srgbClr val="47B6E7"/>
                </a:effectRef>
                <a:fontRef idx="minor">
                  <a:srgbClr val="FFFFFF"/>
                </a:fontRef>
              </p:style>
              <p:txBody>
                <a:bodyPr wrap="square" tIns="216000" rtlCol="0" anchor="ctr">
                  <a:norm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endParaRPr lang="en-US" altLang="en-US" sz="1000" b="0">
                    <a:solidFill>
                      <a:srgbClr val="FF0000"/>
                    </a:solidFill>
                    <a:latin typeface="+mj-ea"/>
                    <a:ea typeface="+mj-ea"/>
                    <a:cs typeface="+mj-ea"/>
                  </a:endParaRPr>
                </a:p>
                <a:p>
                  <a:pPr indent="0" algn="l">
                    <a:buNone/>
                  </a:pPr>
                  <a:endParaRPr lang="en-US" altLang="en-US" sz="1000" b="0">
                    <a:solidFill>
                      <a:srgbClr val="000000"/>
                    </a:solidFill>
                    <a:latin typeface="+mj-ea"/>
                    <a:ea typeface="+mj-ea"/>
                    <a:cs typeface="+mj-ea"/>
                  </a:endParaRPr>
                </a:p>
                <a:p>
                  <a:pPr indent="0" algn="l">
                    <a:buNone/>
                  </a:pPr>
                  <a:endParaRPr lang="zh-CN" altLang="en-US" sz="10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矩形 2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611164" y="3338233"/>
                  <a:ext cx="711195" cy="231648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rgbClr val="47B6E7">
                    <a:shade val="50000"/>
                  </a:srgbClr>
                </a:lnRef>
                <a:fillRef idx="1">
                  <a:srgbClr val="47B6E7"/>
                </a:fillRef>
                <a:effectRef idx="0">
                  <a:srgbClr val="47B6E7"/>
                </a:effectRef>
                <a:fontRef idx="minor">
                  <a:srgbClr val="FFFFFF"/>
                </a:fontRef>
              </p:style>
              <p:txBody>
                <a:bodyPr rtlCol="0" anchor="ctr">
                  <a:normAutofit fontScale="9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b="1">
                      <a:solidFill>
                        <a:srgbClr val="401B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+mn-ea"/>
                    </a:rPr>
                    <a:t>系统设置</a:t>
                  </a:r>
                  <a:endParaRPr lang="en-US" altLang="en-US" b="1" dirty="0">
                    <a:solidFill>
                      <a:srgbClr val="401B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endParaRPr>
                </a:p>
              </p:txBody>
            </p:sp>
          </p:grpSp>
          <p:sp>
            <p:nvSpPr>
              <p:cNvPr id="55" name="文本框 54"/>
              <p:cNvSpPr txBox="1"/>
              <p:nvPr/>
            </p:nvSpPr>
            <p:spPr>
              <a:xfrm>
                <a:off x="1145" y="6709"/>
                <a:ext cx="5841" cy="2393"/>
              </a:xfrm>
              <a:prstGeom prst="rect">
                <a:avLst/>
              </a:prstGeom>
              <a:noFill/>
              <a:ln w="12700" cmpd="sng">
                <a:solidFill>
                  <a:schemeClr val="bg1">
                    <a:alpha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1）许可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与授权</a:t>
                </a: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2）商品国际码</a:t>
                </a: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3）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业务控制台（参数控制）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4）云部署Python插件</a:t>
                </a: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）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产品用料追溯绑定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6）FastRepore标签设计软件</a:t>
                </a: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7）电子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及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固定资产盘点方案设置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8）移动业务单据打印模板(.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xls</a:t>
                </a: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9）基础资料条码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和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SN码打印工具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10）包装条码档案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及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外部包装条码导入</a:t>
                </a:r>
              </a:p>
            </p:txBody>
          </p:sp>
        </p:grpSp>
        <p:sp>
          <p:nvSpPr>
            <p:cNvPr id="71" name="任意多边形 70"/>
            <p:cNvSpPr/>
            <p:nvPr>
              <p:custDataLst>
                <p:tags r:id="rId3"/>
              </p:custDataLst>
            </p:nvPr>
          </p:nvSpPr>
          <p:spPr>
            <a:xfrm>
              <a:off x="5009" y="6042"/>
              <a:ext cx="4422" cy="569"/>
            </a:xfrm>
            <a:custGeom>
              <a:avLst/>
              <a:gdLst>
                <a:gd name="connsiteX0" fmla="*/ 0 w 845349"/>
                <a:gd name="connsiteY0" fmla="*/ 0 h 110912"/>
                <a:gd name="connsiteX1" fmla="*/ 845349 w 845349"/>
                <a:gd name="connsiteY1" fmla="*/ 0 h 110912"/>
                <a:gd name="connsiteX2" fmla="*/ 845349 w 845349"/>
                <a:gd name="connsiteY2" fmla="*/ 24359 h 110912"/>
                <a:gd name="connsiteX3" fmla="*/ 821416 w 845349"/>
                <a:gd name="connsiteY3" fmla="*/ 24776 h 110912"/>
                <a:gd name="connsiteX4" fmla="*/ 685471 w 845349"/>
                <a:gd name="connsiteY4" fmla="*/ 32674 h 110912"/>
                <a:gd name="connsiteX5" fmla="*/ 604095 w 845349"/>
                <a:gd name="connsiteY5" fmla="*/ 109263 h 110912"/>
                <a:gd name="connsiteX6" fmla="*/ 469670 w 845349"/>
                <a:gd name="connsiteY6" fmla="*/ 110912 h 110912"/>
                <a:gd name="connsiteX7" fmla="*/ 422675 w 845349"/>
                <a:gd name="connsiteY7" fmla="*/ 110841 h 110912"/>
                <a:gd name="connsiteX8" fmla="*/ 375679 w 845349"/>
                <a:gd name="connsiteY8" fmla="*/ 110912 h 110912"/>
                <a:gd name="connsiteX9" fmla="*/ 241254 w 845349"/>
                <a:gd name="connsiteY9" fmla="*/ 109263 h 110912"/>
                <a:gd name="connsiteX10" fmla="*/ 159879 w 845349"/>
                <a:gd name="connsiteY10" fmla="*/ 32674 h 110912"/>
                <a:gd name="connsiteX11" fmla="*/ 23934 w 845349"/>
                <a:gd name="connsiteY11" fmla="*/ 24776 h 110912"/>
                <a:gd name="connsiteX12" fmla="*/ 0 w 845349"/>
                <a:gd name="connsiteY12" fmla="*/ 24359 h 1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5349" h="110912">
                  <a:moveTo>
                    <a:pt x="0" y="0"/>
                  </a:moveTo>
                  <a:lnTo>
                    <a:pt x="845349" y="0"/>
                  </a:lnTo>
                  <a:lnTo>
                    <a:pt x="845349" y="24359"/>
                  </a:lnTo>
                  <a:lnTo>
                    <a:pt x="821416" y="24776"/>
                  </a:lnTo>
                  <a:cubicBezTo>
                    <a:pt x="752247" y="26292"/>
                    <a:pt x="695045" y="28525"/>
                    <a:pt x="685471" y="32674"/>
                  </a:cubicBezTo>
                  <a:cubicBezTo>
                    <a:pt x="666323" y="40971"/>
                    <a:pt x="658186" y="107029"/>
                    <a:pt x="604095" y="109263"/>
                  </a:cubicBezTo>
                  <a:cubicBezTo>
                    <a:pt x="580431" y="110240"/>
                    <a:pt x="528608" y="110790"/>
                    <a:pt x="469670" y="110912"/>
                  </a:cubicBezTo>
                  <a:lnTo>
                    <a:pt x="422675" y="110841"/>
                  </a:lnTo>
                  <a:lnTo>
                    <a:pt x="375679" y="110912"/>
                  </a:lnTo>
                  <a:cubicBezTo>
                    <a:pt x="316742" y="110790"/>
                    <a:pt x="264919" y="110240"/>
                    <a:pt x="241254" y="109263"/>
                  </a:cubicBezTo>
                  <a:cubicBezTo>
                    <a:pt x="187164" y="107029"/>
                    <a:pt x="179026" y="40971"/>
                    <a:pt x="159879" y="32674"/>
                  </a:cubicBezTo>
                  <a:cubicBezTo>
                    <a:pt x="150305" y="28525"/>
                    <a:pt x="93103" y="26292"/>
                    <a:pt x="23934" y="24776"/>
                  </a:cubicBezTo>
                  <a:lnTo>
                    <a:pt x="0" y="24359"/>
                  </a:lnTo>
                  <a:close/>
                </a:path>
              </a:pathLst>
            </a:custGeom>
            <a:solidFill>
              <a:srgbClr val="518AD9"/>
            </a:solidFill>
            <a:ln>
              <a:noFill/>
            </a:ln>
          </p:spPr>
          <p:style>
            <a:lnRef idx="2">
              <a:srgbClr val="47B6E7">
                <a:shade val="50000"/>
              </a:srgbClr>
            </a:lnRef>
            <a:fillRef idx="1">
              <a:srgbClr val="47B6E7"/>
            </a:fillRef>
            <a:effectRef idx="0">
              <a:srgbClr val="47B6E7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indent="0" algn="ctr">
                <a:lnSpc>
                  <a:spcPct val="120000"/>
                </a:lnSpc>
                <a:buNone/>
              </a:pPr>
              <a:r>
                <a:rPr lang="en-US" b="1">
                  <a:solidFill>
                    <a:srgbClr val="518AD9"/>
                  </a:solidFill>
                  <a:latin typeface="+mj-ea"/>
                  <a:ea typeface="+mj-ea"/>
                  <a:cs typeface="宋体" panose="02010600030101010101" pitchFamily="2" charset="-122"/>
                  <a:sym typeface="+mn-ea"/>
                </a:rPr>
                <a:t>供应链管理</a:t>
              </a: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90" name="组合 89"/>
            <p:cNvGrpSpPr/>
            <p:nvPr>
              <p:custDataLst>
                <p:tags r:id="rId4"/>
              </p:custDataLst>
            </p:nvPr>
          </p:nvGrpSpPr>
          <p:grpSpPr>
            <a:xfrm>
              <a:off x="9424" y="5991"/>
              <a:ext cx="4590" cy="4633"/>
              <a:chOff x="7427045" y="3358414"/>
              <a:chExt cx="2134783" cy="2035937"/>
            </a:xfrm>
          </p:grpSpPr>
          <p:sp>
            <p:nvSpPr>
              <p:cNvPr id="93" name="任意多边形 92"/>
              <p:cNvSpPr/>
              <p:nvPr>
                <p:custDataLst>
                  <p:tags r:id="rId9"/>
                </p:custDataLst>
              </p:nvPr>
            </p:nvSpPr>
            <p:spPr>
              <a:xfrm>
                <a:off x="7505179" y="3358414"/>
                <a:ext cx="2056649" cy="2035937"/>
              </a:xfrm>
              <a:custGeom>
                <a:avLst/>
                <a:gdLst>
                  <a:gd name="connsiteX0" fmla="*/ 0 w 1846800"/>
                  <a:gd name="connsiteY0" fmla="*/ 0 h 2385059"/>
                  <a:gd name="connsiteX1" fmla="*/ 1 w 1846800"/>
                  <a:gd name="connsiteY1" fmla="*/ 0 h 2385059"/>
                  <a:gd name="connsiteX2" fmla="*/ 1 w 1846800"/>
                  <a:gd name="connsiteY2" fmla="*/ 53213 h 2385059"/>
                  <a:gd name="connsiteX3" fmla="*/ 52286 w 1846800"/>
                  <a:gd name="connsiteY3" fmla="*/ 54124 h 2385059"/>
                  <a:gd name="connsiteX4" fmla="*/ 349262 w 1846800"/>
                  <a:gd name="connsiteY4" fmla="*/ 71378 h 2385059"/>
                  <a:gd name="connsiteX5" fmla="*/ 527029 w 1846800"/>
                  <a:gd name="connsiteY5" fmla="*/ 238689 h 2385059"/>
                  <a:gd name="connsiteX6" fmla="*/ 820684 w 1846800"/>
                  <a:gd name="connsiteY6" fmla="*/ 242291 h 2385059"/>
                  <a:gd name="connsiteX7" fmla="*/ 923349 w 1846800"/>
                  <a:gd name="connsiteY7" fmla="*/ 242136 h 2385059"/>
                  <a:gd name="connsiteX8" fmla="*/ 1026011 w 1846800"/>
                  <a:gd name="connsiteY8" fmla="*/ 242291 h 2385059"/>
                  <a:gd name="connsiteX9" fmla="*/ 1319667 w 1846800"/>
                  <a:gd name="connsiteY9" fmla="*/ 238689 h 2385059"/>
                  <a:gd name="connsiteX10" fmla="*/ 1497435 w 1846800"/>
                  <a:gd name="connsiteY10" fmla="*/ 71378 h 2385059"/>
                  <a:gd name="connsiteX11" fmla="*/ 1794412 w 1846800"/>
                  <a:gd name="connsiteY11" fmla="*/ 54124 h 2385059"/>
                  <a:gd name="connsiteX12" fmla="*/ 1846694 w 1846800"/>
                  <a:gd name="connsiteY12" fmla="*/ 53213 h 2385059"/>
                  <a:gd name="connsiteX13" fmla="*/ 1846694 w 1846800"/>
                  <a:gd name="connsiteY13" fmla="*/ 0 h 2385059"/>
                  <a:gd name="connsiteX14" fmla="*/ 1846800 w 1846800"/>
                  <a:gd name="connsiteY14" fmla="*/ 0 h 2385059"/>
                  <a:gd name="connsiteX15" fmla="*/ 1846800 w 1846800"/>
                  <a:gd name="connsiteY15" fmla="*/ 2214415 h 2385059"/>
                  <a:gd name="connsiteX16" fmla="*/ 1676156 w 1846800"/>
                  <a:gd name="connsiteY16" fmla="*/ 2385059 h 2385059"/>
                  <a:gd name="connsiteX17" fmla="*/ 170644 w 1846800"/>
                  <a:gd name="connsiteY17" fmla="*/ 2385059 h 2385059"/>
                  <a:gd name="connsiteX18" fmla="*/ 0 w 1846800"/>
                  <a:gd name="connsiteY18" fmla="*/ 2214415 h 238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46800" h="2385059">
                    <a:moveTo>
                      <a:pt x="0" y="0"/>
                    </a:moveTo>
                    <a:lnTo>
                      <a:pt x="1" y="0"/>
                    </a:lnTo>
                    <a:lnTo>
                      <a:pt x="1" y="53213"/>
                    </a:lnTo>
                    <a:lnTo>
                      <a:pt x="52286" y="54124"/>
                    </a:lnTo>
                    <a:cubicBezTo>
                      <a:pt x="203388" y="57436"/>
                      <a:pt x="328347" y="62314"/>
                      <a:pt x="349262" y="71378"/>
                    </a:cubicBezTo>
                    <a:cubicBezTo>
                      <a:pt x="391089" y="89503"/>
                      <a:pt x="408867" y="233809"/>
                      <a:pt x="527029" y="238689"/>
                    </a:cubicBezTo>
                    <a:cubicBezTo>
                      <a:pt x="578726" y="240823"/>
                      <a:pt x="691935" y="242025"/>
                      <a:pt x="820684" y="242291"/>
                    </a:cubicBezTo>
                    <a:lnTo>
                      <a:pt x="923349" y="242136"/>
                    </a:lnTo>
                    <a:lnTo>
                      <a:pt x="1026011" y="242291"/>
                    </a:lnTo>
                    <a:cubicBezTo>
                      <a:pt x="1154763" y="242025"/>
                      <a:pt x="1267972" y="240823"/>
                      <a:pt x="1319667" y="238689"/>
                    </a:cubicBezTo>
                    <a:cubicBezTo>
                      <a:pt x="1437830" y="233809"/>
                      <a:pt x="1455606" y="89503"/>
                      <a:pt x="1497435" y="71378"/>
                    </a:cubicBezTo>
                    <a:cubicBezTo>
                      <a:pt x="1518350" y="62314"/>
                      <a:pt x="1643310" y="57436"/>
                      <a:pt x="1794412" y="54124"/>
                    </a:cubicBezTo>
                    <a:lnTo>
                      <a:pt x="1846694" y="53213"/>
                    </a:lnTo>
                    <a:lnTo>
                      <a:pt x="1846694" y="0"/>
                    </a:lnTo>
                    <a:lnTo>
                      <a:pt x="1846800" y="0"/>
                    </a:lnTo>
                    <a:lnTo>
                      <a:pt x="1846800" y="2214415"/>
                    </a:lnTo>
                    <a:cubicBezTo>
                      <a:pt x="1846800" y="2308659"/>
                      <a:pt x="1770400" y="2385059"/>
                      <a:pt x="1676156" y="2385059"/>
                    </a:cubicBezTo>
                    <a:lnTo>
                      <a:pt x="170644" y="2385059"/>
                    </a:lnTo>
                    <a:cubicBezTo>
                      <a:pt x="76400" y="2385059"/>
                      <a:pt x="0" y="2308659"/>
                      <a:pt x="0" y="221441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tIns="216000" numCol="1" spcCol="0" rtlCol="0" fromWordArt="0" anchor="ctr" anchorCtr="0" forceAA="0" compatLnSpc="1">
                <a:normAutofit/>
              </a:bodyPr>
              <a:lstStyle/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</p:txBody>
          </p:sp>
          <p:sp>
            <p:nvSpPr>
              <p:cNvPr id="94" name="任意多边形 93"/>
              <p:cNvSpPr/>
              <p:nvPr>
                <p:custDataLst>
                  <p:tags r:id="rId10"/>
                </p:custDataLst>
              </p:nvPr>
            </p:nvSpPr>
            <p:spPr>
              <a:xfrm>
                <a:off x="7427045" y="3381003"/>
                <a:ext cx="2056686" cy="246372"/>
              </a:xfrm>
              <a:custGeom>
                <a:avLst/>
                <a:gdLst>
                  <a:gd name="connsiteX0" fmla="*/ 0 w 845349"/>
                  <a:gd name="connsiteY0" fmla="*/ 0 h 110912"/>
                  <a:gd name="connsiteX1" fmla="*/ 845349 w 845349"/>
                  <a:gd name="connsiteY1" fmla="*/ 0 h 110912"/>
                  <a:gd name="connsiteX2" fmla="*/ 845349 w 845349"/>
                  <a:gd name="connsiteY2" fmla="*/ 24359 h 110912"/>
                  <a:gd name="connsiteX3" fmla="*/ 821416 w 845349"/>
                  <a:gd name="connsiteY3" fmla="*/ 24776 h 110912"/>
                  <a:gd name="connsiteX4" fmla="*/ 685471 w 845349"/>
                  <a:gd name="connsiteY4" fmla="*/ 32674 h 110912"/>
                  <a:gd name="connsiteX5" fmla="*/ 604095 w 845349"/>
                  <a:gd name="connsiteY5" fmla="*/ 109263 h 110912"/>
                  <a:gd name="connsiteX6" fmla="*/ 469670 w 845349"/>
                  <a:gd name="connsiteY6" fmla="*/ 110912 h 110912"/>
                  <a:gd name="connsiteX7" fmla="*/ 422675 w 845349"/>
                  <a:gd name="connsiteY7" fmla="*/ 110841 h 110912"/>
                  <a:gd name="connsiteX8" fmla="*/ 375679 w 845349"/>
                  <a:gd name="connsiteY8" fmla="*/ 110912 h 110912"/>
                  <a:gd name="connsiteX9" fmla="*/ 241254 w 845349"/>
                  <a:gd name="connsiteY9" fmla="*/ 109263 h 110912"/>
                  <a:gd name="connsiteX10" fmla="*/ 159879 w 845349"/>
                  <a:gd name="connsiteY10" fmla="*/ 32674 h 110912"/>
                  <a:gd name="connsiteX11" fmla="*/ 23934 w 845349"/>
                  <a:gd name="connsiteY11" fmla="*/ 24776 h 110912"/>
                  <a:gd name="connsiteX12" fmla="*/ 0 w 845349"/>
                  <a:gd name="connsiteY12" fmla="*/ 24359 h 11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5349" h="110912">
                    <a:moveTo>
                      <a:pt x="0" y="0"/>
                    </a:moveTo>
                    <a:lnTo>
                      <a:pt x="845349" y="0"/>
                    </a:lnTo>
                    <a:lnTo>
                      <a:pt x="845349" y="24359"/>
                    </a:lnTo>
                    <a:lnTo>
                      <a:pt x="821416" y="24776"/>
                    </a:lnTo>
                    <a:cubicBezTo>
                      <a:pt x="752247" y="26292"/>
                      <a:pt x="695045" y="28525"/>
                      <a:pt x="685471" y="32674"/>
                    </a:cubicBezTo>
                    <a:cubicBezTo>
                      <a:pt x="666323" y="40971"/>
                      <a:pt x="658186" y="107029"/>
                      <a:pt x="604095" y="109263"/>
                    </a:cubicBezTo>
                    <a:cubicBezTo>
                      <a:pt x="580431" y="110240"/>
                      <a:pt x="528608" y="110790"/>
                      <a:pt x="469670" y="110912"/>
                    </a:cubicBezTo>
                    <a:lnTo>
                      <a:pt x="422675" y="110841"/>
                    </a:lnTo>
                    <a:lnTo>
                      <a:pt x="375679" y="110912"/>
                    </a:lnTo>
                    <a:cubicBezTo>
                      <a:pt x="316742" y="110790"/>
                      <a:pt x="264919" y="110240"/>
                      <a:pt x="241254" y="109263"/>
                    </a:cubicBezTo>
                    <a:cubicBezTo>
                      <a:pt x="187164" y="107029"/>
                      <a:pt x="179026" y="40971"/>
                      <a:pt x="159879" y="32674"/>
                    </a:cubicBezTo>
                    <a:cubicBezTo>
                      <a:pt x="150305" y="28525"/>
                      <a:pt x="93103" y="26292"/>
                      <a:pt x="23934" y="24776"/>
                    </a:cubicBezTo>
                    <a:lnTo>
                      <a:pt x="0" y="24359"/>
                    </a:lnTo>
                    <a:close/>
                  </a:path>
                </a:pathLst>
              </a:custGeom>
              <a:solidFill>
                <a:srgbClr val="518AD9"/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11"/>
                </p:custDataLst>
              </p:nvPr>
            </p:nvSpPr>
            <p:spPr>
              <a:xfrm>
                <a:off x="7988879" y="3392069"/>
                <a:ext cx="939492" cy="225601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rmAutofit fontScale="9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b="1">
                    <a:solidFill>
                      <a:srgbClr val="401B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生产管理</a:t>
                </a:r>
              </a:p>
            </p:txBody>
          </p:sp>
        </p:grpSp>
        <p:grpSp>
          <p:nvGrpSpPr>
            <p:cNvPr id="109" name="组合 108"/>
            <p:cNvGrpSpPr/>
            <p:nvPr>
              <p:custDataLst>
                <p:tags r:id="rId5"/>
              </p:custDataLst>
            </p:nvPr>
          </p:nvGrpSpPr>
          <p:grpSpPr>
            <a:xfrm>
              <a:off x="13839" y="6043"/>
              <a:ext cx="4711" cy="4625"/>
              <a:chOff x="7448512" y="3379556"/>
              <a:chExt cx="2415550" cy="2086242"/>
            </a:xfrm>
          </p:grpSpPr>
          <p:sp>
            <p:nvSpPr>
              <p:cNvPr id="111" name="任意多边形 110"/>
              <p:cNvSpPr/>
              <p:nvPr>
                <p:custDataLst>
                  <p:tags r:id="rId6"/>
                </p:custDataLst>
              </p:nvPr>
            </p:nvSpPr>
            <p:spPr>
              <a:xfrm>
                <a:off x="7596184" y="3379556"/>
                <a:ext cx="2267878" cy="2086242"/>
              </a:xfrm>
              <a:custGeom>
                <a:avLst/>
                <a:gdLst>
                  <a:gd name="connsiteX0" fmla="*/ 0 w 1846800"/>
                  <a:gd name="connsiteY0" fmla="*/ 0 h 2385059"/>
                  <a:gd name="connsiteX1" fmla="*/ 1 w 1846800"/>
                  <a:gd name="connsiteY1" fmla="*/ 0 h 2385059"/>
                  <a:gd name="connsiteX2" fmla="*/ 1 w 1846800"/>
                  <a:gd name="connsiteY2" fmla="*/ 53213 h 2385059"/>
                  <a:gd name="connsiteX3" fmla="*/ 52286 w 1846800"/>
                  <a:gd name="connsiteY3" fmla="*/ 54124 h 2385059"/>
                  <a:gd name="connsiteX4" fmla="*/ 349262 w 1846800"/>
                  <a:gd name="connsiteY4" fmla="*/ 71378 h 2385059"/>
                  <a:gd name="connsiteX5" fmla="*/ 527029 w 1846800"/>
                  <a:gd name="connsiteY5" fmla="*/ 238689 h 2385059"/>
                  <a:gd name="connsiteX6" fmla="*/ 820684 w 1846800"/>
                  <a:gd name="connsiteY6" fmla="*/ 242291 h 2385059"/>
                  <a:gd name="connsiteX7" fmla="*/ 923349 w 1846800"/>
                  <a:gd name="connsiteY7" fmla="*/ 242136 h 2385059"/>
                  <a:gd name="connsiteX8" fmla="*/ 1026011 w 1846800"/>
                  <a:gd name="connsiteY8" fmla="*/ 242291 h 2385059"/>
                  <a:gd name="connsiteX9" fmla="*/ 1319667 w 1846800"/>
                  <a:gd name="connsiteY9" fmla="*/ 238689 h 2385059"/>
                  <a:gd name="connsiteX10" fmla="*/ 1497435 w 1846800"/>
                  <a:gd name="connsiteY10" fmla="*/ 71378 h 2385059"/>
                  <a:gd name="connsiteX11" fmla="*/ 1794412 w 1846800"/>
                  <a:gd name="connsiteY11" fmla="*/ 54124 h 2385059"/>
                  <a:gd name="connsiteX12" fmla="*/ 1846694 w 1846800"/>
                  <a:gd name="connsiteY12" fmla="*/ 53213 h 2385059"/>
                  <a:gd name="connsiteX13" fmla="*/ 1846694 w 1846800"/>
                  <a:gd name="connsiteY13" fmla="*/ 0 h 2385059"/>
                  <a:gd name="connsiteX14" fmla="*/ 1846800 w 1846800"/>
                  <a:gd name="connsiteY14" fmla="*/ 0 h 2385059"/>
                  <a:gd name="connsiteX15" fmla="*/ 1846800 w 1846800"/>
                  <a:gd name="connsiteY15" fmla="*/ 2214415 h 2385059"/>
                  <a:gd name="connsiteX16" fmla="*/ 1676156 w 1846800"/>
                  <a:gd name="connsiteY16" fmla="*/ 2385059 h 2385059"/>
                  <a:gd name="connsiteX17" fmla="*/ 170644 w 1846800"/>
                  <a:gd name="connsiteY17" fmla="*/ 2385059 h 2385059"/>
                  <a:gd name="connsiteX18" fmla="*/ 0 w 1846800"/>
                  <a:gd name="connsiteY18" fmla="*/ 2214415 h 238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46800" h="2385059">
                    <a:moveTo>
                      <a:pt x="0" y="0"/>
                    </a:moveTo>
                    <a:lnTo>
                      <a:pt x="1" y="0"/>
                    </a:lnTo>
                    <a:lnTo>
                      <a:pt x="1" y="53213"/>
                    </a:lnTo>
                    <a:lnTo>
                      <a:pt x="52286" y="54124"/>
                    </a:lnTo>
                    <a:cubicBezTo>
                      <a:pt x="203388" y="57436"/>
                      <a:pt x="328347" y="62314"/>
                      <a:pt x="349262" y="71378"/>
                    </a:cubicBezTo>
                    <a:cubicBezTo>
                      <a:pt x="391089" y="89503"/>
                      <a:pt x="408867" y="233809"/>
                      <a:pt x="527029" y="238689"/>
                    </a:cubicBezTo>
                    <a:cubicBezTo>
                      <a:pt x="578726" y="240823"/>
                      <a:pt x="691935" y="242025"/>
                      <a:pt x="820684" y="242291"/>
                    </a:cubicBezTo>
                    <a:lnTo>
                      <a:pt x="923349" y="242136"/>
                    </a:lnTo>
                    <a:lnTo>
                      <a:pt x="1026011" y="242291"/>
                    </a:lnTo>
                    <a:cubicBezTo>
                      <a:pt x="1154763" y="242025"/>
                      <a:pt x="1267972" y="240823"/>
                      <a:pt x="1319667" y="238689"/>
                    </a:cubicBezTo>
                    <a:cubicBezTo>
                      <a:pt x="1437830" y="233809"/>
                      <a:pt x="1455606" y="89503"/>
                      <a:pt x="1497435" y="71378"/>
                    </a:cubicBezTo>
                    <a:cubicBezTo>
                      <a:pt x="1518350" y="62314"/>
                      <a:pt x="1643310" y="57436"/>
                      <a:pt x="1794412" y="54124"/>
                    </a:cubicBezTo>
                    <a:lnTo>
                      <a:pt x="1846694" y="53213"/>
                    </a:lnTo>
                    <a:lnTo>
                      <a:pt x="1846694" y="0"/>
                    </a:lnTo>
                    <a:lnTo>
                      <a:pt x="1846800" y="0"/>
                    </a:lnTo>
                    <a:lnTo>
                      <a:pt x="1846800" y="2214415"/>
                    </a:lnTo>
                    <a:cubicBezTo>
                      <a:pt x="1846800" y="2308659"/>
                      <a:pt x="1770400" y="2385059"/>
                      <a:pt x="1676156" y="2385059"/>
                    </a:cubicBezTo>
                    <a:lnTo>
                      <a:pt x="170644" y="2385059"/>
                    </a:lnTo>
                    <a:cubicBezTo>
                      <a:pt x="76400" y="2385059"/>
                      <a:pt x="0" y="2308659"/>
                      <a:pt x="0" y="221441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tIns="216000" numCol="1" spcCol="0" rtlCol="0" fromWordArt="0" anchor="ctr" anchorCtr="0" forceAA="0" compatLnSpc="1">
                <a:normAutofit/>
              </a:bodyPr>
              <a:lstStyle/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  <a:p>
                <a:pPr lvl="0" algn="l">
                  <a:lnSpc>
                    <a:spcPct val="150000"/>
                  </a:lnSpc>
                </a:pPr>
                <a:endParaRPr lang="en-US" altLang="en-US" sz="1000">
                  <a:solidFill>
                    <a:srgbClr val="FF0000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</p:txBody>
          </p:sp>
          <p:sp>
            <p:nvSpPr>
              <p:cNvPr id="112" name="任意多边形 111"/>
              <p:cNvSpPr/>
              <p:nvPr>
                <p:custDataLst>
                  <p:tags r:id="rId7"/>
                </p:custDataLst>
              </p:nvPr>
            </p:nvSpPr>
            <p:spPr>
              <a:xfrm>
                <a:off x="7448512" y="3379556"/>
                <a:ext cx="2267878" cy="252867"/>
              </a:xfrm>
              <a:custGeom>
                <a:avLst/>
                <a:gdLst>
                  <a:gd name="connsiteX0" fmla="*/ 0 w 845349"/>
                  <a:gd name="connsiteY0" fmla="*/ 0 h 110912"/>
                  <a:gd name="connsiteX1" fmla="*/ 845349 w 845349"/>
                  <a:gd name="connsiteY1" fmla="*/ 0 h 110912"/>
                  <a:gd name="connsiteX2" fmla="*/ 845349 w 845349"/>
                  <a:gd name="connsiteY2" fmla="*/ 24359 h 110912"/>
                  <a:gd name="connsiteX3" fmla="*/ 821416 w 845349"/>
                  <a:gd name="connsiteY3" fmla="*/ 24776 h 110912"/>
                  <a:gd name="connsiteX4" fmla="*/ 685471 w 845349"/>
                  <a:gd name="connsiteY4" fmla="*/ 32674 h 110912"/>
                  <a:gd name="connsiteX5" fmla="*/ 604095 w 845349"/>
                  <a:gd name="connsiteY5" fmla="*/ 109263 h 110912"/>
                  <a:gd name="connsiteX6" fmla="*/ 469670 w 845349"/>
                  <a:gd name="connsiteY6" fmla="*/ 110912 h 110912"/>
                  <a:gd name="connsiteX7" fmla="*/ 422675 w 845349"/>
                  <a:gd name="connsiteY7" fmla="*/ 110841 h 110912"/>
                  <a:gd name="connsiteX8" fmla="*/ 375679 w 845349"/>
                  <a:gd name="connsiteY8" fmla="*/ 110912 h 110912"/>
                  <a:gd name="connsiteX9" fmla="*/ 241254 w 845349"/>
                  <a:gd name="connsiteY9" fmla="*/ 109263 h 110912"/>
                  <a:gd name="connsiteX10" fmla="*/ 159879 w 845349"/>
                  <a:gd name="connsiteY10" fmla="*/ 32674 h 110912"/>
                  <a:gd name="connsiteX11" fmla="*/ 23934 w 845349"/>
                  <a:gd name="connsiteY11" fmla="*/ 24776 h 110912"/>
                  <a:gd name="connsiteX12" fmla="*/ 0 w 845349"/>
                  <a:gd name="connsiteY12" fmla="*/ 24359 h 11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5349" h="110912">
                    <a:moveTo>
                      <a:pt x="0" y="0"/>
                    </a:moveTo>
                    <a:lnTo>
                      <a:pt x="845349" y="0"/>
                    </a:lnTo>
                    <a:lnTo>
                      <a:pt x="845349" y="24359"/>
                    </a:lnTo>
                    <a:lnTo>
                      <a:pt x="821416" y="24776"/>
                    </a:lnTo>
                    <a:cubicBezTo>
                      <a:pt x="752247" y="26292"/>
                      <a:pt x="695045" y="28525"/>
                      <a:pt x="685471" y="32674"/>
                    </a:cubicBezTo>
                    <a:cubicBezTo>
                      <a:pt x="666323" y="40971"/>
                      <a:pt x="658186" y="107029"/>
                      <a:pt x="604095" y="109263"/>
                    </a:cubicBezTo>
                    <a:cubicBezTo>
                      <a:pt x="580431" y="110240"/>
                      <a:pt x="528608" y="110790"/>
                      <a:pt x="469670" y="110912"/>
                    </a:cubicBezTo>
                    <a:lnTo>
                      <a:pt x="422675" y="110841"/>
                    </a:lnTo>
                    <a:lnTo>
                      <a:pt x="375679" y="110912"/>
                    </a:lnTo>
                    <a:cubicBezTo>
                      <a:pt x="316742" y="110790"/>
                      <a:pt x="264919" y="110240"/>
                      <a:pt x="241254" y="109263"/>
                    </a:cubicBezTo>
                    <a:cubicBezTo>
                      <a:pt x="187164" y="107029"/>
                      <a:pt x="179026" y="40971"/>
                      <a:pt x="159879" y="32674"/>
                    </a:cubicBezTo>
                    <a:cubicBezTo>
                      <a:pt x="150305" y="28525"/>
                      <a:pt x="93103" y="26292"/>
                      <a:pt x="23934" y="24776"/>
                    </a:cubicBezTo>
                    <a:lnTo>
                      <a:pt x="0" y="24359"/>
                    </a:lnTo>
                    <a:close/>
                  </a:path>
                </a:pathLst>
              </a:custGeom>
              <a:solidFill>
                <a:srgbClr val="518AD9"/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6" name="矩形 115"/>
              <p:cNvSpPr/>
              <p:nvPr>
                <p:custDataLst>
                  <p:tags r:id="rId8"/>
                </p:custDataLst>
              </p:nvPr>
            </p:nvSpPr>
            <p:spPr>
              <a:xfrm>
                <a:off x="8088565" y="3394312"/>
                <a:ext cx="973395" cy="225470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rmAutofit fontScale="90000" lnSpcReduction="1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b="1">
                    <a:solidFill>
                      <a:srgbClr val="401B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+mn-ea"/>
                  </a:rPr>
                  <a:t>品质管理</a:t>
                </a:r>
              </a:p>
            </p:txBody>
          </p:sp>
        </p:grpSp>
      </p:grpSp>
      <p:sp>
        <p:nvSpPr>
          <p:cNvPr id="12" name="对角圆角矩形 11"/>
          <p:cNvSpPr/>
          <p:nvPr/>
        </p:nvSpPr>
        <p:spPr>
          <a:xfrm>
            <a:off x="2945130" y="340360"/>
            <a:ext cx="312610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K/3 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WISE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&amp;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金蝶云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星空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986453" y="1766883"/>
            <a:ext cx="1332010" cy="36068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rgbClr val="47B6E7">
              <a:shade val="50000"/>
            </a:srgbClr>
          </a:lnRef>
          <a:fillRef idx="1">
            <a:srgbClr val="47B6E7"/>
          </a:fillRef>
          <a:effectRef idx="0">
            <a:srgbClr val="47B6E7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90000"/>
          </a:bodyPr>
          <a:lstStyle/>
          <a:p>
            <a:pPr lvl="0" algn="ctr">
              <a:lnSpc>
                <a:spcPct val="120000"/>
              </a:lnSpc>
            </a:pPr>
            <a:r>
              <a:rPr lang="en-US" b="1">
                <a:solidFill>
                  <a:srgbClr val="401B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供应链管理</a:t>
            </a:r>
          </a:p>
        </p:txBody>
      </p:sp>
      <p:sp>
        <p:nvSpPr>
          <p:cNvPr id="9" name="流程图: 可选过程 8"/>
          <p:cNvSpPr/>
          <p:nvPr/>
        </p:nvSpPr>
        <p:spPr>
          <a:xfrm>
            <a:off x="428625" y="1119505"/>
            <a:ext cx="2825750" cy="583565"/>
          </a:xfrm>
          <a:prstGeom prst="flowChartAlternateProcess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3329305" y="1124585"/>
            <a:ext cx="8364220" cy="583565"/>
          </a:xfrm>
          <a:prstGeom prst="flowChartAlternateProcess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移动端APP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23260" y="2199005"/>
            <a:ext cx="2832735" cy="4491679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即时库存查询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条码业务追溯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采购业务单据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销售业务单据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调拨业务单据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6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其它业务单据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7）盘点</a:t>
            </a: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业务处理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8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）简单生产出入库业务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9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装箱、拆箱业务单据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10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SN码、条码标签生成和打印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11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）品质业务追溯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12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</a:t>
            </a:r>
            <a:r>
              <a:rPr lang="en-US" altLang="en-US" sz="1200" b="1" dirty="0" err="1">
                <a:solidFill>
                  <a:schemeClr val="bg1"/>
                </a:solidFill>
                <a:latin typeface="+mj-ea"/>
                <a:cs typeface="+mj-ea"/>
                <a:sym typeface="+mn-ea"/>
              </a:rPr>
              <a:t>商品国标码</a:t>
            </a:r>
            <a:endParaRPr lang="en-US" altLang="en-US" sz="1200" b="1" dirty="0">
              <a:solidFill>
                <a:schemeClr val="bg1"/>
              </a:solidFill>
              <a:latin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13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）资产查询与盘点</a:t>
            </a:r>
            <a:endParaRPr lang="en-US" altLang="en-US" sz="1200" b="1" dirty="0">
              <a:solidFill>
                <a:schemeClr val="bg1"/>
              </a:solidFill>
              <a:latin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【SRM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领域</a:t>
            </a:r>
            <a:r>
              <a:rPr lang="en-US" altLang="zh-CN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1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）</a:t>
            </a:r>
            <a:r>
              <a:rPr lang="en-US" altLang="zh-CN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SRM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送货单生成与打印</a:t>
            </a:r>
            <a:endParaRPr lang="en-US" altLang="zh-CN" sz="1200" b="1" dirty="0">
              <a:solidFill>
                <a:srgbClr val="FFC000"/>
              </a:solidFill>
              <a:latin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2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）</a:t>
            </a:r>
            <a:r>
              <a:rPr lang="en-US" altLang="zh-CN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SRM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cs typeface="+mj-ea"/>
                <a:sym typeface="+mn-ea"/>
              </a:rPr>
              <a:t>送货包装标签生成和打印</a:t>
            </a:r>
            <a:endParaRPr lang="en-US" altLang="en-US" sz="1200" b="1" dirty="0">
              <a:solidFill>
                <a:srgbClr val="FFC000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56264" y="2199193"/>
            <a:ext cx="2818797" cy="4491679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1）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生产领料</a:t>
            </a:r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退料</a:t>
            </a:r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补料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2）生产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订单汇报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）生产完工入库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4）委外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出入库</a:t>
            </a:r>
            <a:r>
              <a:rPr lang="en-US" altLang="en-US" sz="1200" b="1" dirty="0" err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业务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5）受托加工业务</a:t>
            </a: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6）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工序流转卡汇报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7）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工单电子看板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8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）工序进度看板</a:t>
            </a:r>
            <a:endParaRPr lang="en-US" altLang="en-US" sz="12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【</a:t>
            </a:r>
            <a:r>
              <a:rPr lang="en-US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MES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领域</a:t>
            </a:r>
            <a:r>
              <a:rPr lang="en-US" altLang="zh-CN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】</a:t>
            </a:r>
            <a:endParaRPr lang="en-US" altLang="en-US" sz="1200" b="1" dirty="0">
              <a:solidFill>
                <a:srgbClr val="FFC000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1）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工单派工计划（产线派工）</a:t>
            </a:r>
            <a:endParaRPr lang="en-US" altLang="zh-CN" sz="1200" b="1" dirty="0">
              <a:solidFill>
                <a:srgbClr val="FFC000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2</a:t>
            </a:r>
            <a:r>
              <a:rPr lang="zh-CN" altLang="en-US" sz="1200" b="1" dirty="0">
                <a:solidFill>
                  <a:srgbClr val="FFC000"/>
                </a:solidFill>
                <a:latin typeface="+mj-ea"/>
                <a:ea typeface="+mj-ea"/>
                <a:cs typeface="+mj-ea"/>
                <a:sym typeface="+mn-ea"/>
              </a:rPr>
              <a:t>）首件管理</a:t>
            </a:r>
            <a:endParaRPr lang="en-US" altLang="en-US" sz="1200" b="1" dirty="0">
              <a:solidFill>
                <a:srgbClr val="FFC000"/>
              </a:solidFill>
              <a:latin typeface="+mj-ea"/>
              <a:ea typeface="+mj-ea"/>
              <a:cs typeface="+mj-ea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SOP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扫码下载预览</a:t>
            </a:r>
            <a:endParaRPr lang="en-US" sz="1200" b="1" dirty="0" err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）工序接收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报工</a:t>
            </a:r>
            <a:endParaRPr lang="en-US" sz="1200" b="1" dirty="0" err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）工序检验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测试记录（设备对接）</a:t>
            </a:r>
            <a:endParaRPr lang="en-US" altLang="zh-CN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）工序不良及返修记录</a:t>
            </a:r>
            <a:endParaRPr lang="en-US" altLang="zh-CN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）生产治具（工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夹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模寿命和领退）</a:t>
            </a:r>
            <a:endParaRPr lang="en-US" sz="1200" b="1" dirty="0" err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75029" y="2199193"/>
            <a:ext cx="2818797" cy="1998689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1）IQC检验</a:t>
            </a:r>
          </a:p>
          <a:p>
            <a:pPr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FQC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检验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）</a:t>
            </a:r>
            <a:r>
              <a:rPr lang="en-US" sz="1200" b="1" dirty="0" err="1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IPQC检验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4）生产领料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校</a:t>
            </a: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验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（纠错功能）</a:t>
            </a:r>
            <a:endParaRPr lang="en-US" sz="1200" b="1" dirty="0">
              <a:solidFill>
                <a:schemeClr val="bg1"/>
              </a:solidFill>
              <a:latin typeface="+mj-ea"/>
              <a:ea typeface="+mj-ea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5）销售出库校验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cs typeface="宋体" panose="02010600030101010101" pitchFamily="2" charset="-122"/>
                <a:sym typeface="+mn-ea"/>
              </a:rPr>
              <a:t>（防错功能）</a:t>
            </a:r>
            <a:endParaRPr lang="en-US" altLang="zh-CN" sz="1200" b="1" dirty="0">
              <a:solidFill>
                <a:schemeClr val="bg1"/>
              </a:solidFill>
              <a:latin typeface="+mj-ea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6）SPC分析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7)  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宋体" panose="02010600030101010101" pitchFamily="2" charset="-122"/>
                <a:sym typeface="+mn-ea"/>
              </a:rPr>
              <a:t>附件管理</a:t>
            </a:r>
            <a:endParaRPr lang="en-US" sz="12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/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387A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应用价值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【效率提升价值】</a:t>
            </a:r>
          </a:p>
        </p:txBody>
      </p:sp>
      <p:grpSp>
        <p:nvGrpSpPr>
          <p:cNvPr id="3" name="Group 30"/>
          <p:cNvGrpSpPr/>
          <p:nvPr/>
        </p:nvGrpSpPr>
        <p:grpSpPr bwMode="auto">
          <a:xfrm>
            <a:off x="3923030" y="4052131"/>
            <a:ext cx="7303100" cy="114636"/>
            <a:chOff x="0" y="1896"/>
            <a:chExt cx="5760" cy="120"/>
          </a:xfrm>
        </p:grpSpPr>
        <p:sp>
          <p:nvSpPr>
            <p:cNvPr id="4" name="Rectangle 31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" name="Rectangle 32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264348" y="2745404"/>
            <a:ext cx="6648864" cy="857094"/>
            <a:chOff x="427253" y="2049069"/>
            <a:chExt cx="8324555" cy="916381"/>
          </a:xfrm>
        </p:grpSpPr>
        <p:sp>
          <p:nvSpPr>
            <p:cNvPr id="93" name="文本框 13"/>
            <p:cNvSpPr txBox="1"/>
            <p:nvPr/>
          </p:nvSpPr>
          <p:spPr>
            <a:xfrm>
              <a:off x="7453513" y="2049776"/>
              <a:ext cx="772492" cy="39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C000"/>
                  </a:solidFill>
                  <a:latin typeface="+mj-ea"/>
                  <a:ea typeface="+mj-ea"/>
                </a:rPr>
                <a:t>&lt;3s</a:t>
              </a:r>
              <a:endParaRPr lang="zh-CN" altLang="en-US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427253" y="2049069"/>
              <a:ext cx="8324555" cy="916381"/>
              <a:chOff x="426597" y="1838403"/>
              <a:chExt cx="8324555" cy="916381"/>
            </a:xfrm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6725209" y="2060848"/>
                <a:ext cx="0" cy="6939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4978959" y="2060848"/>
                <a:ext cx="0" cy="6939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3396394" y="2060848"/>
                <a:ext cx="0" cy="6939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819593" y="2060848"/>
                <a:ext cx="0" cy="6939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/>
              <p:cNvCxnSpPr/>
              <p:nvPr/>
            </p:nvCxnSpPr>
            <p:spPr>
              <a:xfrm>
                <a:off x="426597" y="2348880"/>
                <a:ext cx="139299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/>
              <p:nvPr/>
            </p:nvCxnSpPr>
            <p:spPr>
              <a:xfrm>
                <a:off x="1824824" y="2348880"/>
                <a:ext cx="157157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/>
              <p:cNvCxnSpPr/>
              <p:nvPr/>
            </p:nvCxnSpPr>
            <p:spPr>
              <a:xfrm>
                <a:off x="3396180" y="2348880"/>
                <a:ext cx="157157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/>
              <p:cNvCxnSpPr/>
              <p:nvPr/>
            </p:nvCxnSpPr>
            <p:spPr>
              <a:xfrm>
                <a:off x="4970047" y="2348880"/>
                <a:ext cx="174791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751152" y="2060848"/>
                <a:ext cx="0" cy="6939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/>
              <p:cNvCxnSpPr/>
              <p:nvPr/>
            </p:nvCxnSpPr>
            <p:spPr>
              <a:xfrm>
                <a:off x="6725209" y="2348880"/>
                <a:ext cx="202509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文本框 123"/>
              <p:cNvSpPr txBox="1"/>
              <p:nvPr/>
            </p:nvSpPr>
            <p:spPr>
              <a:xfrm>
                <a:off x="5496191" y="1838403"/>
                <a:ext cx="772492" cy="39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20s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本框 124"/>
              <p:cNvSpPr txBox="1"/>
              <p:nvPr/>
            </p:nvSpPr>
            <p:spPr>
              <a:xfrm>
                <a:off x="3850334" y="1838403"/>
                <a:ext cx="772492" cy="39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20s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文本框 125"/>
              <p:cNvSpPr txBox="1"/>
              <p:nvPr/>
            </p:nvSpPr>
            <p:spPr>
              <a:xfrm>
                <a:off x="2315103" y="1838654"/>
                <a:ext cx="772492" cy="39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20s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26"/>
              <p:cNvSpPr txBox="1"/>
              <p:nvPr/>
            </p:nvSpPr>
            <p:spPr>
              <a:xfrm>
                <a:off x="736920" y="1838881"/>
                <a:ext cx="772492" cy="39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N…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6" name="文本框 18"/>
          <p:cNvSpPr txBox="1"/>
          <p:nvPr/>
        </p:nvSpPr>
        <p:spPr>
          <a:xfrm>
            <a:off x="11063839" y="1972059"/>
            <a:ext cx="314439" cy="82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工时</a:t>
            </a:r>
          </a:p>
        </p:txBody>
      </p:sp>
      <p:cxnSp>
        <p:nvCxnSpPr>
          <p:cNvPr id="117" name="直接箭头连接符 116"/>
          <p:cNvCxnSpPr/>
          <p:nvPr/>
        </p:nvCxnSpPr>
        <p:spPr>
          <a:xfrm>
            <a:off x="10452204" y="2983585"/>
            <a:ext cx="391020" cy="0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Freeform 14"/>
          <p:cNvSpPr/>
          <p:nvPr/>
        </p:nvSpPr>
        <p:spPr bwMode="auto">
          <a:xfrm>
            <a:off x="10592180" y="3332837"/>
            <a:ext cx="249015" cy="676528"/>
          </a:xfrm>
          <a:custGeom>
            <a:avLst/>
            <a:gdLst>
              <a:gd name="T0" fmla="*/ 2147483647 w 404"/>
              <a:gd name="T1" fmla="*/ 2147483647 h 1294"/>
              <a:gd name="T2" fmla="*/ 2147483647 w 404"/>
              <a:gd name="T3" fmla="*/ 0 h 1294"/>
              <a:gd name="T4" fmla="*/ 2147483647 w 404"/>
              <a:gd name="T5" fmla="*/ 2147483647 h 1294"/>
              <a:gd name="T6" fmla="*/ 0 w 404"/>
              <a:gd name="T7" fmla="*/ 2147483647 h 1294"/>
              <a:gd name="T8" fmla="*/ 2147483647 w 404"/>
              <a:gd name="T9" fmla="*/ 2147483647 h 1294"/>
              <a:gd name="T10" fmla="*/ 2147483647 w 404"/>
              <a:gd name="T11" fmla="*/ 2147483647 h 1294"/>
              <a:gd name="T12" fmla="*/ 2147483647 w 404"/>
              <a:gd name="T13" fmla="*/ 2147483647 h 12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4"/>
              <a:gd name="T22" fmla="*/ 0 h 1294"/>
              <a:gd name="T23" fmla="*/ 404 w 404"/>
              <a:gd name="T24" fmla="*/ 1294 h 12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5" name="椭圆 234"/>
          <p:cNvSpPr/>
          <p:nvPr>
            <p:custDataLst>
              <p:tags r:id="rId1"/>
            </p:custDataLst>
          </p:nvPr>
        </p:nvSpPr>
        <p:spPr>
          <a:xfrm>
            <a:off x="8836812" y="3599674"/>
            <a:ext cx="1039500" cy="870644"/>
          </a:xfrm>
          <a:prstGeom prst="ellipse">
            <a:avLst/>
          </a:prstGeom>
          <a:solidFill>
            <a:srgbClr val="FFFFFF"/>
          </a:solidFill>
          <a:ln>
            <a:solidFill>
              <a:srgbClr val="72C5E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rgbClr val="72C5EA">
              <a:shade val="50000"/>
            </a:srgbClr>
          </a:lnRef>
          <a:fillRef idx="1">
            <a:srgbClr val="72C5EA"/>
          </a:fillRef>
          <a:effectRef idx="0">
            <a:srgbClr val="72C5EA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</a:p>
        </p:txBody>
      </p:sp>
      <p:sp>
        <p:nvSpPr>
          <p:cNvPr id="238" name="椭圆 237"/>
          <p:cNvSpPr/>
          <p:nvPr>
            <p:custDataLst>
              <p:tags r:id="rId2"/>
            </p:custDataLst>
          </p:nvPr>
        </p:nvSpPr>
        <p:spPr>
          <a:xfrm>
            <a:off x="7439215" y="3613645"/>
            <a:ext cx="1039500" cy="870644"/>
          </a:xfrm>
          <a:prstGeom prst="ellipse">
            <a:avLst/>
          </a:prstGeom>
          <a:solidFill>
            <a:srgbClr val="FFFFFF"/>
          </a:solidFill>
          <a:ln>
            <a:solidFill>
              <a:srgbClr val="72C5E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rgbClr val="72C5EA">
              <a:shade val="50000"/>
            </a:srgbClr>
          </a:lnRef>
          <a:fillRef idx="1">
            <a:srgbClr val="72C5EA"/>
          </a:fillRef>
          <a:effectRef idx="0">
            <a:srgbClr val="72C5EA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</a:p>
        </p:txBody>
      </p:sp>
      <p:sp>
        <p:nvSpPr>
          <p:cNvPr id="241" name="椭圆 240"/>
          <p:cNvSpPr/>
          <p:nvPr>
            <p:custDataLst>
              <p:tags r:id="rId3"/>
            </p:custDataLst>
          </p:nvPr>
        </p:nvSpPr>
        <p:spPr>
          <a:xfrm>
            <a:off x="6083606" y="3601579"/>
            <a:ext cx="1039500" cy="870644"/>
          </a:xfrm>
          <a:prstGeom prst="ellipse">
            <a:avLst/>
          </a:prstGeom>
          <a:solidFill>
            <a:srgbClr val="FFFFFF"/>
          </a:solidFill>
          <a:ln>
            <a:solidFill>
              <a:srgbClr val="72C5E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rgbClr val="72C5EA">
              <a:shade val="50000"/>
            </a:srgbClr>
          </a:lnRef>
          <a:fillRef idx="1">
            <a:srgbClr val="72C5EA"/>
          </a:fillRef>
          <a:effectRef idx="0">
            <a:srgbClr val="72C5EA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Arial" panose="020B0604020202020204" pitchFamily="34" charset="0"/>
              </a:rPr>
              <a:t>0</a:t>
            </a:r>
          </a:p>
        </p:txBody>
      </p:sp>
      <p:sp>
        <p:nvSpPr>
          <p:cNvPr id="244" name="椭圆 243"/>
          <p:cNvSpPr/>
          <p:nvPr>
            <p:custDataLst>
              <p:tags r:id="rId4"/>
            </p:custDataLst>
          </p:nvPr>
        </p:nvSpPr>
        <p:spPr>
          <a:xfrm>
            <a:off x="4837766" y="3602214"/>
            <a:ext cx="1039500" cy="870644"/>
          </a:xfrm>
          <a:prstGeom prst="ellipse">
            <a:avLst/>
          </a:prstGeom>
          <a:solidFill>
            <a:srgbClr val="FFFFFF"/>
          </a:solidFill>
          <a:ln>
            <a:solidFill>
              <a:srgbClr val="72C5E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rgbClr val="72C5EA">
              <a:shade val="50000"/>
            </a:srgbClr>
          </a:lnRef>
          <a:fillRef idx="1">
            <a:srgbClr val="72C5EA"/>
          </a:fillRef>
          <a:effectRef idx="0">
            <a:srgbClr val="72C5EA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sym typeface="Arial" panose="020B0604020202020204" pitchFamily="34" charset="0"/>
              </a:rPr>
              <a:t>0</a:t>
            </a:r>
          </a:p>
        </p:txBody>
      </p:sp>
      <p:pic>
        <p:nvPicPr>
          <p:cNvPr id="253" name="图片 2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9141" y="3660003"/>
            <a:ext cx="654411" cy="753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3756" y="3743194"/>
            <a:ext cx="731789" cy="61154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9051550" y="3650477"/>
            <a:ext cx="602226" cy="756336"/>
            <a:chOff x="13606" y="7784"/>
            <a:chExt cx="1191" cy="1351"/>
          </a:xfrm>
        </p:grpSpPr>
        <p:pic>
          <p:nvPicPr>
            <p:cNvPr id="139" name="图片 138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3863" y="7843"/>
              <a:ext cx="783" cy="978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13606" y="7784"/>
              <a:ext cx="1191" cy="1351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131947" y="3552937"/>
            <a:ext cx="682671" cy="809166"/>
          </a:xfrm>
          <a:prstGeom prst="rect">
            <a:avLst/>
          </a:prstGeom>
        </p:spPr>
      </p:pic>
      <p:sp>
        <p:nvSpPr>
          <p:cNvPr id="43" name="圆角矩形 42"/>
          <p:cNvSpPr/>
          <p:nvPr>
            <p:custDataLst>
              <p:tags r:id="rId5"/>
            </p:custDataLst>
          </p:nvPr>
        </p:nvSpPr>
        <p:spPr>
          <a:xfrm>
            <a:off x="4923541" y="4554778"/>
            <a:ext cx="1063493" cy="483903"/>
          </a:xfrm>
          <a:prstGeom prst="roundRect">
            <a:avLst>
              <a:gd name="adj" fmla="val 50000"/>
            </a:avLst>
          </a:prstGeom>
          <a:solidFill>
            <a:srgbClr val="2E82CB"/>
          </a:solidFill>
          <a:ln w="28575">
            <a:solidFill>
              <a:sysClr val="window" lastClr="FFFFFF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7500" lnSpcReduction="1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4" name="圆角矩形 43"/>
          <p:cNvSpPr/>
          <p:nvPr>
            <p:custDataLst>
              <p:tags r:id="rId6"/>
            </p:custDataLst>
          </p:nvPr>
        </p:nvSpPr>
        <p:spPr>
          <a:xfrm>
            <a:off x="4827569" y="4472223"/>
            <a:ext cx="1063493" cy="483903"/>
          </a:xfrm>
          <a:prstGeom prst="roundRect">
            <a:avLst>
              <a:gd name="adj" fmla="val 50000"/>
            </a:avLst>
          </a:prstGeom>
          <a:gradFill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5000" lnSpcReduction="10000"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手工</a:t>
            </a:r>
          </a:p>
        </p:txBody>
      </p:sp>
      <p:sp>
        <p:nvSpPr>
          <p:cNvPr id="50" name="圆角矩形 49"/>
          <p:cNvSpPr/>
          <p:nvPr>
            <p:custDataLst>
              <p:tags r:id="rId7"/>
            </p:custDataLst>
          </p:nvPr>
        </p:nvSpPr>
        <p:spPr>
          <a:xfrm>
            <a:off x="6233563" y="4554778"/>
            <a:ext cx="1063493" cy="483903"/>
          </a:xfrm>
          <a:prstGeom prst="roundRect">
            <a:avLst>
              <a:gd name="adj" fmla="val 50000"/>
            </a:avLst>
          </a:prstGeom>
          <a:solidFill>
            <a:srgbClr val="2E82CB"/>
          </a:solidFill>
          <a:ln w="28575">
            <a:solidFill>
              <a:sysClr val="window" lastClr="FFFFFF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7500" lnSpcReduction="1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1" name="圆角矩形 50"/>
          <p:cNvSpPr/>
          <p:nvPr>
            <p:custDataLst>
              <p:tags r:id="rId8"/>
            </p:custDataLst>
          </p:nvPr>
        </p:nvSpPr>
        <p:spPr>
          <a:xfrm>
            <a:off x="6137591" y="4472858"/>
            <a:ext cx="1063493" cy="483903"/>
          </a:xfrm>
          <a:prstGeom prst="roundRect">
            <a:avLst>
              <a:gd name="adj" fmla="val 50000"/>
            </a:avLst>
          </a:prstGeom>
          <a:gradFill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5000" lnSpcReduction="10000"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sym typeface="Arial" panose="020B0604020202020204" pitchFamily="34" charset="0"/>
              </a:rPr>
              <a:t>条码枪</a:t>
            </a:r>
          </a:p>
        </p:txBody>
      </p:sp>
      <p:sp>
        <p:nvSpPr>
          <p:cNvPr id="54" name="圆角矩形 53"/>
          <p:cNvSpPr/>
          <p:nvPr>
            <p:custDataLst>
              <p:tags r:id="rId9"/>
            </p:custDataLst>
          </p:nvPr>
        </p:nvSpPr>
        <p:spPr>
          <a:xfrm>
            <a:off x="7565778" y="4562399"/>
            <a:ext cx="1063493" cy="475647"/>
          </a:xfrm>
          <a:prstGeom prst="roundRect">
            <a:avLst>
              <a:gd name="adj" fmla="val 50000"/>
            </a:avLst>
          </a:prstGeom>
          <a:solidFill>
            <a:srgbClr val="2E82CB"/>
          </a:solidFill>
          <a:ln w="28575">
            <a:solidFill>
              <a:sysClr val="window" lastClr="FFFFFF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5" name="圆角矩形 54"/>
          <p:cNvSpPr/>
          <p:nvPr>
            <p:custDataLst>
              <p:tags r:id="rId10"/>
            </p:custDataLst>
          </p:nvPr>
        </p:nvSpPr>
        <p:spPr>
          <a:xfrm>
            <a:off x="7469806" y="4481748"/>
            <a:ext cx="1063493" cy="475647"/>
          </a:xfrm>
          <a:prstGeom prst="roundRect">
            <a:avLst>
              <a:gd name="adj" fmla="val 50000"/>
            </a:avLst>
          </a:prstGeom>
          <a:gradFill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5000" lnSpcReduction="10000"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+mj-ea"/>
                <a:ea typeface="+mj-ea"/>
                <a:sym typeface="Arial" panose="020B0604020202020204" pitchFamily="34" charset="0"/>
              </a:rPr>
              <a:t>PDA</a:t>
            </a:r>
          </a:p>
        </p:txBody>
      </p:sp>
      <p:sp>
        <p:nvSpPr>
          <p:cNvPr id="58" name="圆角矩形 57"/>
          <p:cNvSpPr/>
          <p:nvPr>
            <p:custDataLst>
              <p:tags r:id="rId11"/>
            </p:custDataLst>
          </p:nvPr>
        </p:nvSpPr>
        <p:spPr>
          <a:xfrm>
            <a:off x="8836812" y="4555413"/>
            <a:ext cx="1539156" cy="483903"/>
          </a:xfrm>
          <a:prstGeom prst="roundRect">
            <a:avLst>
              <a:gd name="adj" fmla="val 50000"/>
            </a:avLst>
          </a:prstGeom>
          <a:solidFill>
            <a:srgbClr val="2E82CB"/>
          </a:solidFill>
          <a:ln w="28575">
            <a:solidFill>
              <a:sysClr val="window" lastClr="FFFFFF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7500" lnSpcReduction="1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>
            <p:custDataLst>
              <p:tags r:id="rId12"/>
            </p:custDataLst>
          </p:nvPr>
        </p:nvSpPr>
        <p:spPr>
          <a:xfrm>
            <a:off x="8697652" y="4473493"/>
            <a:ext cx="1539156" cy="483903"/>
          </a:xfrm>
          <a:prstGeom prst="roundRect">
            <a:avLst>
              <a:gd name="adj" fmla="val 50000"/>
            </a:avLst>
          </a:prstGeom>
          <a:gradFill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rgbClr val="2E82CB">
              <a:shade val="50000"/>
            </a:srgbClr>
          </a:lnRef>
          <a:fillRef idx="1">
            <a:srgbClr val="2E82CB"/>
          </a:fillRef>
          <a:effectRef idx="0">
            <a:srgbClr val="2E82CB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5000" lnSpcReduction="10000"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移动平台</a:t>
            </a:r>
          </a:p>
        </p:txBody>
      </p:sp>
      <p:grpSp>
        <p:nvGrpSpPr>
          <p:cNvPr id="126" name="组合 125"/>
          <p:cNvGrpSpPr/>
          <p:nvPr/>
        </p:nvGrpSpPr>
        <p:grpSpPr>
          <a:xfrm>
            <a:off x="4837766" y="5005659"/>
            <a:ext cx="5198699" cy="685846"/>
            <a:chOff x="7663" y="8790"/>
            <a:chExt cx="8667" cy="1291"/>
          </a:xfrm>
        </p:grpSpPr>
        <p:grpSp>
          <p:nvGrpSpPr>
            <p:cNvPr id="71" name="组合 70"/>
            <p:cNvGrpSpPr/>
            <p:nvPr/>
          </p:nvGrpSpPr>
          <p:grpSpPr>
            <a:xfrm>
              <a:off x="7679" y="8874"/>
              <a:ext cx="1929" cy="635"/>
              <a:chOff x="7679" y="8874"/>
              <a:chExt cx="1929" cy="635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7679" y="8874"/>
                <a:ext cx="1764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手工打印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9921" y="8854"/>
              <a:ext cx="1929" cy="635"/>
              <a:chOff x="7679" y="8874"/>
              <a:chExt cx="1929" cy="635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679" y="8874"/>
                <a:ext cx="1764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手工打印</a:t>
                </a: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2154" y="8853"/>
              <a:ext cx="1929" cy="674"/>
              <a:chOff x="7679" y="8874"/>
              <a:chExt cx="1929" cy="674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7756" y="8913"/>
                <a:ext cx="1775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手工打印</a:t>
                </a:r>
                <a:endParaRPr lang="zh-CN" alt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14579" y="9445"/>
              <a:ext cx="1742" cy="635"/>
            </a:xfrm>
            <a:prstGeom prst="rect">
              <a:avLst/>
            </a:prstGeom>
            <a:noFill/>
            <a:ln w="12700" cmpd="sng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移动打印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7663" y="9446"/>
              <a:ext cx="1929" cy="635"/>
              <a:chOff x="7679" y="8874"/>
              <a:chExt cx="1929" cy="635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7695" y="8874"/>
                <a:ext cx="1748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手工录入</a:t>
                </a: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9921" y="9425"/>
              <a:ext cx="1929" cy="635"/>
              <a:chOff x="7679" y="8874"/>
              <a:chExt cx="1929" cy="635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7679" y="8874"/>
                <a:ext cx="1764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扫描字段</a:t>
                </a: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2143" y="9392"/>
              <a:ext cx="1929" cy="635"/>
              <a:chOff x="7679" y="8861"/>
              <a:chExt cx="1929" cy="635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7679" y="8874"/>
                <a:ext cx="1929" cy="57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7804" y="8861"/>
                <a:ext cx="1765" cy="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扫描生单</a:t>
                </a:r>
              </a:p>
            </p:txBody>
          </p:sp>
        </p:grpSp>
        <p:sp>
          <p:nvSpPr>
            <p:cNvPr id="120" name="文本框 119"/>
            <p:cNvSpPr txBox="1"/>
            <p:nvPr/>
          </p:nvSpPr>
          <p:spPr>
            <a:xfrm>
              <a:off x="14579" y="8790"/>
              <a:ext cx="1751" cy="635"/>
            </a:xfrm>
            <a:prstGeom prst="rect">
              <a:avLst/>
            </a:prstGeom>
            <a:noFill/>
            <a:ln w="12700" cmpd="sng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生单打印</a:t>
              </a:r>
              <a:endPara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0040" y="1955165"/>
            <a:ext cx="3475355" cy="66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spcAft>
                <a:spcPts val="10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rPr>
              <a:t>◎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移动化高效率的扫码制单操作方</a:t>
            </a:r>
          </a:p>
          <a:p>
            <a:pPr algn="l">
              <a:lnSpc>
                <a:spcPts val="2200"/>
              </a:lnSpc>
              <a:spcAft>
                <a:spcPts val="1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式，能极大简化系统化操作工作量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20040" y="3430905"/>
            <a:ext cx="3373120" cy="125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2200"/>
              </a:lnSpc>
              <a:spcAft>
                <a:spcPts val="10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rPr>
              <a:t>◎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秒钟一张的极速制单周 </a:t>
            </a:r>
          </a:p>
          <a:p>
            <a:pPr algn="l" fontAlgn="auto">
              <a:lnSpc>
                <a:spcPts val="2200"/>
              </a:lnSpc>
              <a:spcAft>
                <a:spcPts val="1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期，既解放了ERP录入工作，也</a:t>
            </a:r>
          </a:p>
          <a:p>
            <a:pPr algn="l" fontAlgn="auto">
              <a:lnSpc>
                <a:spcPts val="2200"/>
              </a:lnSpc>
              <a:spcAft>
                <a:spcPts val="1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简化了工作流程，更节省了大量</a:t>
            </a:r>
          </a:p>
          <a:p>
            <a:pPr algn="l" fontAlgn="auto">
              <a:lnSpc>
                <a:spcPts val="2200"/>
              </a:lnSpc>
              <a:spcAft>
                <a:spcPts val="1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的时间和人力成本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890636" y="5367020"/>
            <a:ext cx="1157099" cy="30376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890636" y="5060092"/>
            <a:ext cx="1157099" cy="303768"/>
          </a:xfrm>
          <a:prstGeom prst="round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0" name="左箭头 159"/>
          <p:cNvSpPr/>
          <p:nvPr/>
        </p:nvSpPr>
        <p:spPr>
          <a:xfrm>
            <a:off x="4211955" y="2294890"/>
            <a:ext cx="6699885" cy="252002"/>
          </a:xfrm>
          <a:prstGeom prst="leftArrow">
            <a:avLst/>
          </a:prstGeom>
          <a:ln w="28575" cmpd="sng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anchor="ctr"/>
          <a:lstStyle/>
          <a:p>
            <a:pPr eaLnBrk="1" hangingPunct="1"/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12">
            <a:extLst>
              <a:ext uri="{FF2B5EF4-FFF2-40B4-BE49-F238E27FC236}">
                <a16:creationId xmlns:a16="http://schemas.microsoft.com/office/drawing/2014/main" id="{3E4E6F67-1814-4F92-8FB4-36A47DD3D046}"/>
              </a:ext>
            </a:extLst>
          </p:cNvPr>
          <p:cNvSpPr/>
          <p:nvPr/>
        </p:nvSpPr>
        <p:spPr>
          <a:xfrm>
            <a:off x="8890636" y="5677794"/>
            <a:ext cx="1157099" cy="374571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单据审核</a:t>
            </a:r>
          </a:p>
        </p:txBody>
      </p:sp>
      <p:sp>
        <p:nvSpPr>
          <p:cNvPr id="79" name="圆角矩形 12">
            <a:extLst>
              <a:ext uri="{FF2B5EF4-FFF2-40B4-BE49-F238E27FC236}">
                <a16:creationId xmlns:a16="http://schemas.microsoft.com/office/drawing/2014/main" id="{439B5FDC-F5BB-4281-8C2F-E11F87E3BDEE}"/>
              </a:ext>
            </a:extLst>
          </p:cNvPr>
          <p:cNvSpPr/>
          <p:nvPr/>
        </p:nvSpPr>
        <p:spPr>
          <a:xfrm>
            <a:off x="8890636" y="6064632"/>
            <a:ext cx="1157099" cy="374571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库存查询</a:t>
            </a:r>
          </a:p>
        </p:txBody>
      </p:sp>
      <p:sp>
        <p:nvSpPr>
          <p:cNvPr id="90" name="圆角矩形 12">
            <a:extLst>
              <a:ext uri="{FF2B5EF4-FFF2-40B4-BE49-F238E27FC236}">
                <a16:creationId xmlns:a16="http://schemas.microsoft.com/office/drawing/2014/main" id="{97757A32-FA07-4ED7-B757-B0FC9AD39DFE}"/>
              </a:ext>
            </a:extLst>
          </p:cNvPr>
          <p:cNvSpPr/>
          <p:nvPr/>
        </p:nvSpPr>
        <p:spPr>
          <a:xfrm>
            <a:off x="8890636" y="6445400"/>
            <a:ext cx="1157099" cy="374571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标签打印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应用价值</a:t>
              </a:r>
              <a:endPara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News Gothic MT" charset="0"/>
              </a:endParaRP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3230245" y="340360"/>
            <a:ext cx="2769870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移动ERP应用价值</a:t>
            </a:r>
            <a:r>
              <a:rPr lang="zh-CN" altLang="en-US" sz="2000" b="1">
                <a:solidFill>
                  <a:schemeClr val="bg1"/>
                </a:solidFill>
              </a:rPr>
              <a:t>】</a:t>
            </a:r>
          </a:p>
        </p:txBody>
      </p:sp>
      <p:sp>
        <p:nvSpPr>
          <p:cNvPr id="32" name="椭圆 31"/>
          <p:cNvSpPr/>
          <p:nvPr>
            <p:custDataLst>
              <p:tags r:id="rId1"/>
            </p:custDataLst>
          </p:nvPr>
        </p:nvSpPr>
        <p:spPr>
          <a:xfrm>
            <a:off x="5750858" y="1839892"/>
            <a:ext cx="989962" cy="6369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None/>
            </a:pPr>
            <a:r>
              <a:rPr lang="en-US" sz="3000" b="0" i="0" u="none" strike="noStrike" cap="none" baseline="0" dirty="0">
                <a:solidFill>
                  <a:schemeClr val="bg1"/>
                </a:solidFill>
                <a:latin typeface="+mj-ea"/>
                <a:ea typeface="+mj-ea"/>
              </a:rPr>
              <a:t>VS</a:t>
            </a:r>
          </a:p>
        </p:txBody>
      </p:sp>
      <p:grpSp>
        <p:nvGrpSpPr>
          <p:cNvPr id="134" name="组合 133"/>
          <p:cNvGrpSpPr/>
          <p:nvPr/>
        </p:nvGrpSpPr>
        <p:grpSpPr>
          <a:xfrm>
            <a:off x="4324985" y="1430020"/>
            <a:ext cx="1366883" cy="1503572"/>
            <a:chOff x="4826" y="3574"/>
            <a:chExt cx="2722" cy="1998"/>
          </a:xfrm>
        </p:grpSpPr>
        <p:grpSp>
          <p:nvGrpSpPr>
            <p:cNvPr id="242" name="组合 241"/>
            <p:cNvGrpSpPr/>
            <p:nvPr/>
          </p:nvGrpSpPr>
          <p:grpSpPr>
            <a:xfrm rot="5400000">
              <a:off x="5188" y="3212"/>
              <a:ext cx="1998" cy="2722"/>
              <a:chOff x="12912" y="5104"/>
              <a:chExt cx="4742" cy="2700"/>
            </a:xfrm>
          </p:grpSpPr>
          <p:sp>
            <p:nvSpPr>
              <p:cNvPr id="117" name="Freeform 33"/>
              <p:cNvSpPr/>
              <p:nvPr>
                <p:custDataLst>
                  <p:tags r:id="rId7"/>
                </p:custDataLst>
              </p:nvPr>
            </p:nvSpPr>
            <p:spPr bwMode="auto">
              <a:xfrm rot="16200000">
                <a:off x="13933" y="4083"/>
                <a:ext cx="2700" cy="4742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8" name="Freeform 34"/>
              <p:cNvSpPr/>
              <p:nvPr>
                <p:custDataLst>
                  <p:tags r:id="rId8"/>
                </p:custDataLst>
              </p:nvPr>
            </p:nvSpPr>
            <p:spPr bwMode="auto">
              <a:xfrm rot="16200000">
                <a:off x="13946" y="4101"/>
                <a:ext cx="2670" cy="4703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9" name="Oval 35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 rot="16200000">
                <a:off x="13111" y="6425"/>
                <a:ext cx="48" cy="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3" name="Oval 36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 rot="16200000">
                <a:off x="13106" y="6425"/>
                <a:ext cx="48" cy="60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4" name="Oval 37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 rot="16200000">
                <a:off x="13115" y="6439"/>
                <a:ext cx="32" cy="3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5" name="Oval 38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 rot="16200000">
                <a:off x="13122" y="6448"/>
                <a:ext cx="18" cy="17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39"/>
              <p:cNvSpPr/>
              <p:nvPr>
                <p:custDataLst>
                  <p:tags r:id="rId13"/>
                </p:custDataLst>
              </p:nvPr>
            </p:nvSpPr>
            <p:spPr bwMode="auto">
              <a:xfrm rot="16200000">
                <a:off x="13131" y="6454"/>
                <a:ext cx="4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7" name="TextBox 5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13125" y="6507"/>
                <a:ext cx="21" cy="26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TextBox 6"/>
              <p:cNvSpPr/>
              <p:nvPr>
                <p:custDataLst>
                  <p:tags r:id="rId15"/>
                </p:custDataLst>
              </p:nvPr>
            </p:nvSpPr>
            <p:spPr>
              <a:xfrm rot="16200000">
                <a:off x="14083" y="4491"/>
                <a:ext cx="2379" cy="3923"/>
              </a:xfrm>
              <a:prstGeom prst="rect">
                <a:avLst/>
              </a:prstGeom>
              <a:solidFill>
                <a:srgbClr val="0C0D11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7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14087" y="4499"/>
                <a:ext cx="2370" cy="3895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Oval 43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 rot="16200000">
                <a:off x="17344" y="6330"/>
                <a:ext cx="201" cy="24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31" name="Freeform 44"/>
              <p:cNvSpPr/>
              <p:nvPr>
                <p:custDataLst>
                  <p:tags r:id="rId18"/>
                </p:custDataLst>
              </p:nvPr>
            </p:nvSpPr>
            <p:spPr bwMode="auto">
              <a:xfrm rot="16200000">
                <a:off x="17392" y="6390"/>
                <a:ext cx="104" cy="128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chemeClr val="bg1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4991" y="3754"/>
              <a:ext cx="2399" cy="1641"/>
              <a:chOff x="5041" y="3634"/>
              <a:chExt cx="2612" cy="1457"/>
            </a:xfrm>
          </p:grpSpPr>
          <p:sp>
            <p:nvSpPr>
              <p:cNvPr id="30" name="矩形 29"/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5618" y="3057"/>
                <a:ext cx="1457" cy="2612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300" y="3832"/>
                <a:ext cx="2031" cy="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1">
                <a:normAutofit/>
              </a:bodyPr>
              <a:lstStyle/>
              <a:p>
                <a:pPr marL="0" marR="0" lvl="0" indent="0" algn="ctr" rtl="0">
                  <a:buSzPct val="25000"/>
                  <a:buNone/>
                </a:pPr>
                <a:r>
                  <a:rPr 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PC+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手工</a:t>
                </a:r>
                <a:endParaRPr lang="zh-CN" altLang="en-US" sz="2000" b="1" i="0" u="none" strike="noStrike" cap="none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 rot="5400000">
            <a:off x="6556773" y="1666040"/>
            <a:ext cx="1545459" cy="1002017"/>
            <a:chOff x="10627" y="3961"/>
            <a:chExt cx="2717" cy="1274"/>
          </a:xfrm>
        </p:grpSpPr>
        <p:sp>
          <p:nvSpPr>
            <p:cNvPr id="33" name="矩形 32"/>
            <p:cNvSpPr/>
            <p:nvPr>
              <p:custDataLst>
                <p:tags r:id="rId2"/>
              </p:custDataLst>
            </p:nvPr>
          </p:nvSpPr>
          <p:spPr>
            <a:xfrm rot="5400000">
              <a:off x="11462" y="3716"/>
              <a:ext cx="1098" cy="1762"/>
            </a:xfrm>
            <a:prstGeom prst="rect">
              <a:avLst/>
            </a:prstGeom>
            <a:solidFill>
              <a:srgbClr val="518A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任意多边形 33"/>
            <p:cNvSpPr/>
            <p:nvPr>
              <p:custDataLst>
                <p:tags r:id="rId3"/>
              </p:custDataLst>
            </p:nvPr>
          </p:nvSpPr>
          <p:spPr>
            <a:xfrm rot="5400000">
              <a:off x="11348" y="3239"/>
              <a:ext cx="1274" cy="27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072" y="0"/>
                  </a:moveTo>
                  <a:cubicBezTo>
                    <a:pt x="80400" y="0"/>
                    <a:pt x="79855" y="277"/>
                    <a:pt x="79855" y="616"/>
                  </a:cubicBezTo>
                  <a:lnTo>
                    <a:pt x="79855" y="794"/>
                  </a:lnTo>
                  <a:lnTo>
                    <a:pt x="17300" y="794"/>
                  </a:lnTo>
                  <a:cubicBezTo>
                    <a:pt x="8583" y="794"/>
                    <a:pt x="1522" y="4394"/>
                    <a:pt x="1522" y="8838"/>
                  </a:cubicBezTo>
                  <a:lnTo>
                    <a:pt x="1522" y="10722"/>
                  </a:lnTo>
                  <a:lnTo>
                    <a:pt x="1211" y="10722"/>
                  </a:lnTo>
                  <a:cubicBezTo>
                    <a:pt x="544" y="10722"/>
                    <a:pt x="0" y="11000"/>
                    <a:pt x="0" y="11338"/>
                  </a:cubicBezTo>
                  <a:lnTo>
                    <a:pt x="0" y="16183"/>
                  </a:lnTo>
                  <a:cubicBezTo>
                    <a:pt x="0" y="16522"/>
                    <a:pt x="544" y="16800"/>
                    <a:pt x="1211" y="16800"/>
                  </a:cubicBezTo>
                  <a:lnTo>
                    <a:pt x="1522" y="16800"/>
                  </a:lnTo>
                  <a:lnTo>
                    <a:pt x="1522" y="22950"/>
                  </a:lnTo>
                  <a:lnTo>
                    <a:pt x="1211" y="22950"/>
                  </a:lnTo>
                  <a:cubicBezTo>
                    <a:pt x="544" y="22950"/>
                    <a:pt x="0" y="23227"/>
                    <a:pt x="0" y="23566"/>
                  </a:cubicBezTo>
                  <a:lnTo>
                    <a:pt x="0" y="27127"/>
                  </a:lnTo>
                  <a:cubicBezTo>
                    <a:pt x="0" y="27472"/>
                    <a:pt x="544" y="27755"/>
                    <a:pt x="1211" y="27755"/>
                  </a:cubicBezTo>
                  <a:lnTo>
                    <a:pt x="1522" y="27755"/>
                  </a:lnTo>
                  <a:lnTo>
                    <a:pt x="1522" y="33516"/>
                  </a:lnTo>
                  <a:lnTo>
                    <a:pt x="1211" y="33516"/>
                  </a:lnTo>
                  <a:cubicBezTo>
                    <a:pt x="544" y="33516"/>
                    <a:pt x="0" y="33788"/>
                    <a:pt x="0" y="34133"/>
                  </a:cubicBezTo>
                  <a:lnTo>
                    <a:pt x="0" y="37694"/>
                  </a:lnTo>
                  <a:cubicBezTo>
                    <a:pt x="0" y="38033"/>
                    <a:pt x="544" y="38316"/>
                    <a:pt x="1211" y="38316"/>
                  </a:cubicBezTo>
                  <a:lnTo>
                    <a:pt x="1522" y="38316"/>
                  </a:lnTo>
                  <a:lnTo>
                    <a:pt x="1522" y="111950"/>
                  </a:lnTo>
                  <a:cubicBezTo>
                    <a:pt x="1522" y="116394"/>
                    <a:pt x="8583" y="120000"/>
                    <a:pt x="17300" y="120000"/>
                  </a:cubicBezTo>
                  <a:lnTo>
                    <a:pt x="104222" y="120000"/>
                  </a:lnTo>
                  <a:cubicBezTo>
                    <a:pt x="112938" y="120000"/>
                    <a:pt x="120000" y="116394"/>
                    <a:pt x="120000" y="111950"/>
                  </a:cubicBezTo>
                  <a:lnTo>
                    <a:pt x="120000" y="8838"/>
                  </a:lnTo>
                  <a:cubicBezTo>
                    <a:pt x="120000" y="4394"/>
                    <a:pt x="112938" y="794"/>
                    <a:pt x="104222" y="794"/>
                  </a:cubicBezTo>
                  <a:lnTo>
                    <a:pt x="99550" y="794"/>
                  </a:lnTo>
                  <a:lnTo>
                    <a:pt x="99550" y="616"/>
                  </a:lnTo>
                  <a:cubicBezTo>
                    <a:pt x="99550" y="277"/>
                    <a:pt x="99005" y="0"/>
                    <a:pt x="98333" y="0"/>
                  </a:cubicBezTo>
                  <a:lnTo>
                    <a:pt x="81072" y="0"/>
                  </a:lnTo>
                  <a:close/>
                  <a:moveTo>
                    <a:pt x="52894" y="9055"/>
                  </a:moveTo>
                  <a:lnTo>
                    <a:pt x="68638" y="9055"/>
                  </a:lnTo>
                  <a:cubicBezTo>
                    <a:pt x="70100" y="9055"/>
                    <a:pt x="71277" y="9655"/>
                    <a:pt x="71277" y="10400"/>
                  </a:cubicBezTo>
                  <a:cubicBezTo>
                    <a:pt x="71277" y="11150"/>
                    <a:pt x="70100" y="11755"/>
                    <a:pt x="68638" y="11755"/>
                  </a:cubicBezTo>
                  <a:lnTo>
                    <a:pt x="52894" y="11755"/>
                  </a:lnTo>
                  <a:cubicBezTo>
                    <a:pt x="51433" y="11755"/>
                    <a:pt x="50244" y="11150"/>
                    <a:pt x="50244" y="10400"/>
                  </a:cubicBezTo>
                  <a:cubicBezTo>
                    <a:pt x="50244" y="9655"/>
                    <a:pt x="51433" y="9055"/>
                    <a:pt x="52894" y="9055"/>
                  </a:cubicBezTo>
                  <a:close/>
                  <a:moveTo>
                    <a:pt x="40550" y="9272"/>
                  </a:moveTo>
                  <a:cubicBezTo>
                    <a:pt x="41183" y="9272"/>
                    <a:pt x="41811" y="9394"/>
                    <a:pt x="42294" y="9644"/>
                  </a:cubicBezTo>
                  <a:cubicBezTo>
                    <a:pt x="43261" y="10133"/>
                    <a:pt x="43261" y="10933"/>
                    <a:pt x="42294" y="11427"/>
                  </a:cubicBezTo>
                  <a:cubicBezTo>
                    <a:pt x="41327" y="11916"/>
                    <a:pt x="39766" y="11916"/>
                    <a:pt x="38800" y="11427"/>
                  </a:cubicBezTo>
                  <a:cubicBezTo>
                    <a:pt x="37833" y="10933"/>
                    <a:pt x="37833" y="10133"/>
                    <a:pt x="38800" y="9644"/>
                  </a:cubicBezTo>
                  <a:cubicBezTo>
                    <a:pt x="39283" y="9394"/>
                    <a:pt x="39911" y="9272"/>
                    <a:pt x="40550" y="9272"/>
                  </a:cubicBezTo>
                  <a:close/>
                  <a:moveTo>
                    <a:pt x="9088" y="19516"/>
                  </a:moveTo>
                  <a:lnTo>
                    <a:pt x="112433" y="19516"/>
                  </a:lnTo>
                  <a:lnTo>
                    <a:pt x="112433" y="98238"/>
                  </a:lnTo>
                  <a:lnTo>
                    <a:pt x="9088" y="98238"/>
                  </a:lnTo>
                  <a:lnTo>
                    <a:pt x="9088" y="19516"/>
                  </a:lnTo>
                  <a:close/>
                  <a:moveTo>
                    <a:pt x="60761" y="103300"/>
                  </a:moveTo>
                  <a:cubicBezTo>
                    <a:pt x="63661" y="103300"/>
                    <a:pt x="66566" y="103861"/>
                    <a:pt x="68777" y="104988"/>
                  </a:cubicBezTo>
                  <a:cubicBezTo>
                    <a:pt x="73211" y="107244"/>
                    <a:pt x="73211" y="110905"/>
                    <a:pt x="68777" y="113166"/>
                  </a:cubicBezTo>
                  <a:cubicBezTo>
                    <a:pt x="64350" y="115422"/>
                    <a:pt x="57172" y="115422"/>
                    <a:pt x="52744" y="113166"/>
                  </a:cubicBezTo>
                  <a:cubicBezTo>
                    <a:pt x="48316" y="110905"/>
                    <a:pt x="48316" y="107244"/>
                    <a:pt x="52744" y="104988"/>
                  </a:cubicBezTo>
                  <a:cubicBezTo>
                    <a:pt x="54955" y="103861"/>
                    <a:pt x="57861" y="103300"/>
                    <a:pt x="60761" y="103300"/>
                  </a:cubicBezTo>
                  <a:close/>
                </a:path>
              </a:pathLst>
            </a:custGeom>
            <a:solidFill>
              <a:srgbClr val="002060"/>
            </a:solidFill>
            <a:ln w="9525" cap="flat" cmpd="sng">
              <a:solidFill>
                <a:srgbClr val="04617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4"/>
              </p:custDataLst>
            </p:nvPr>
          </p:nvSpPr>
          <p:spPr>
            <a:xfrm rot="16200000">
              <a:off x="11334" y="4051"/>
              <a:ext cx="1118" cy="109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1">
              <a:normAutofit fontScale="85000" lnSpcReduction="10000"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zh-CN" altLang="en-US" sz="2000" b="1" i="0" u="none" strike="noStrike" cap="none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移动</a:t>
              </a:r>
              <a:r>
                <a:rPr lang="en-US" altLang="zh-CN" sz="2000" b="1" i="0" u="none" strike="noStrike" cap="none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ERP</a:t>
              </a:r>
              <a:r>
                <a:rPr lang="zh-CN" altLang="en-US" sz="2000" b="1" i="0" u="none" strike="noStrike" cap="none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平台</a:t>
              </a:r>
              <a:endParaRPr lang="en-US" altLang="zh-CN" sz="2000" b="1" i="0" u="none" strike="noStrike" cap="none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58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<p:cNvSpPr/>
          <p:nvPr/>
        </p:nvSpPr>
        <p:spPr>
          <a:xfrm>
            <a:off x="17145" y="904875"/>
            <a:ext cx="12149455" cy="469265"/>
          </a:xfrm>
          <a:prstGeom prst="roundRect">
            <a:avLst>
              <a:gd name="adj" fmla="val 6141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</a:t>
            </a:r>
            <a:r>
              <a:rPr 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ERP</a:t>
            </a:r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对比</a:t>
            </a:r>
            <a:r>
              <a:rPr 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PC</a:t>
            </a:r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端操作优势明显</a:t>
            </a:r>
            <a:endParaRPr lang="zh-CN" altLang="zh-CN" sz="20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2076364876"/>
              </p:ext>
            </p:extLst>
          </p:nvPr>
        </p:nvGraphicFramePr>
        <p:xfrm>
          <a:off x="1369060" y="3012440"/>
          <a:ext cx="944499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7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690">
                <a:tc grid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移动ERP应用价值</a:t>
                      </a:r>
                    </a:p>
                  </a:txBody>
                  <a:tcPr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>
                            <a:alpha val="0"/>
                          </a:srgb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价值标准</a:t>
                      </a:r>
                    </a:p>
                  </a:txBody>
                  <a:tcPr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PC+手工</a:t>
                      </a:r>
                    </a:p>
                  </a:txBody>
                  <a:tcPr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移动ERP</a:t>
                      </a:r>
                    </a:p>
                  </a:txBody>
                  <a:tcPr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应用价值体现</a:t>
                      </a:r>
                    </a:p>
                  </a:txBody>
                  <a:tcPr>
                    <a:solidFill>
                      <a:srgbClr val="CDC9F9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系统数据时</a:t>
                      </a:r>
                      <a:r>
                        <a:rPr lang="zh-CN" altLang="en-US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</a:t>
                      </a:r>
                      <a:r>
                        <a:rPr lang="zh-CN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</a:t>
                      </a:r>
                      <a:endParaRPr lang="zh-CN" altLang="en-US" sz="1600" b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   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50%~70%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库存准确</a:t>
                      </a:r>
                      <a:r>
                        <a:rPr lang="zh-CN" altLang="en-US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率</a:t>
                      </a: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提高到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99.9%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库存盘点效率</a:t>
                      </a:r>
                      <a:endParaRPr lang="zh-CN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   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50%~70%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品质管控效率</a:t>
                      </a:r>
                      <a:endParaRPr lang="zh-CN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   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生产进度即时性</a:t>
                      </a:r>
                      <a:endParaRPr lang="zh-CN" altLang="en-US" sz="1600" b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   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8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财务结算及成本核算准确性</a:t>
                      </a:r>
                      <a:endParaRPr lang="zh-CN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                     </a:t>
                      </a:r>
                      <a:r>
                        <a:rPr lang="en-US" sz="1600" b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30%</a:t>
                      </a:r>
                      <a:endParaRPr lang="en-US" altLang="en-US" sz="1600" b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C9F9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人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力</a:t>
                      </a:r>
                      <a:r>
                        <a:rPr lang="zh-CN" sz="16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成本效益价值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◎</a:t>
                      </a:r>
                      <a:endParaRPr lang="en-US" altLang="en-US" sz="1600" b="0">
                        <a:ln>
                          <a:noFill/>
                        </a:ln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i="1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en-US" altLang="en-US" sz="1600" b="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减少                     </a:t>
                      </a: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10%~15%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9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典型案例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53" name="文本框 52"/>
          <p:cNvSpPr txBox="1"/>
          <p:nvPr>
            <p:custDataLst>
              <p:tags r:id="rId1"/>
            </p:custDataLst>
          </p:nvPr>
        </p:nvSpPr>
        <p:spPr>
          <a:xfrm>
            <a:off x="593725" y="1172543"/>
            <a:ext cx="11004550" cy="5496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indent="0" algn="l" fontAlgn="auto"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+mn-ea"/>
                <a:cs typeface="Times New Roman" panose="02020603050405020304"/>
                <a:sym typeface="Times New Roman" panose="02020603050405020304"/>
              </a:rPr>
              <a:t>                                    </a:t>
            </a:r>
            <a:r>
              <a:rPr lang="en-US" altLang="zh-CN" sz="1600" b="1" u="sng" dirty="0" err="1">
                <a:solidFill>
                  <a:schemeClr val="bg1"/>
                </a:solidFill>
                <a:latin typeface="+mn-ea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zh-CN" b="1" u="sng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深圳市爱贝科精密机械有限公司</a:t>
            </a:r>
            <a:endParaRPr lang="en-US" altLang="zh-CN" b="1" dirty="0" err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lvl="1" indent="0" algn="l" fontAlgn="auto">
              <a:lnSpc>
                <a:spcPct val="120000"/>
              </a:lnSpc>
            </a:pPr>
            <a:endParaRPr lang="en-US" altLang="zh-CN" sz="1600" b="1" dirty="0">
              <a:solidFill>
                <a:schemeClr val="bg1"/>
              </a:solidFill>
              <a:latin typeface="+mn-ea"/>
              <a:cs typeface="Times New Roman" panose="02020603050405020304"/>
              <a:sym typeface="Times New Roman" panose="02020603050405020304"/>
            </a:endParaRPr>
          </a:p>
          <a:p>
            <a:pPr lvl="1" indent="0" algn="l" fontAlgn="auto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公司简介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】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中国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知名精密机床和高端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数控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主轴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的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研发、设计和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精加工成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套系统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设备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供应商，主营各类高精尖机</a:t>
            </a:r>
          </a:p>
          <a:p>
            <a:pPr lvl="1" indent="0" algn="l" fontAlgn="auto">
              <a:lnSpc>
                <a:spcPct val="120000"/>
              </a:lnSpc>
            </a:pP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                    床主轴、传动电机及相关部件研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制和精精密生产等</a:t>
            </a:r>
            <a:r>
              <a:rPr lang="zh-CN" sz="1600" b="1" dirty="0">
                <a:solidFill>
                  <a:schemeClr val="bg1"/>
                </a:solidFill>
                <a:latin typeface="+mn-ea"/>
                <a:sym typeface="+mn-ea"/>
              </a:rPr>
              <a:t>业务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；</a:t>
            </a:r>
            <a:endParaRPr lang="en-US" altLang="zh-CN" sz="16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0" algn="l" fontAlgn="auto">
              <a:lnSpc>
                <a:spcPct val="120000"/>
              </a:lnSpc>
            </a:pP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业务使用范围</a:t>
            </a: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SRM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协同工具、供应链（批次</a:t>
            </a: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/SN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标签及出入库）、生产与工序汇报、品质检验、客户化标</a:t>
            </a:r>
            <a:endParaRPr lang="en-US" altLang="zh-CN" sz="1600" b="1" kern="0" dirty="0">
              <a:solidFill>
                <a:schemeClr val="bg1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lvl="1" indent="0" algn="l" fontAlgn="auto">
              <a:lnSpc>
                <a:spcPct val="120000"/>
              </a:lnSpc>
            </a:pP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                    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签打印、</a:t>
            </a:r>
            <a:r>
              <a:rPr lang="en-US" altLang="zh-CN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BI</a:t>
            </a:r>
            <a:r>
              <a:rPr lang="zh-CN" altLang="en-US" sz="1600" b="1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  <a:sym typeface="+mn-ea"/>
              </a:rPr>
              <a:t>看板等。</a:t>
            </a:r>
          </a:p>
          <a:p>
            <a:pPr lvl="1" indent="0" algn="l" fontAlgn="auto">
              <a:lnSpc>
                <a:spcPct val="120000"/>
              </a:lnSpc>
            </a:pPr>
            <a:endParaRPr lang="zh-CN" altLang="zh-CN" sz="1600" b="1" kern="0" dirty="0">
              <a:solidFill>
                <a:schemeClr val="bg1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lvl="1" indent="0" algn="l" fontAlgn="auto"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+mn-ea"/>
                <a:cs typeface="Times New Roman" panose="02020603050405020304"/>
                <a:sym typeface="Times New Roman" panose="02020603050405020304"/>
              </a:rPr>
              <a:t>                                   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en-US" altLang="zh-CN" b="1" u="sng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rPr>
              <a:t>安费诺精密连接器(深圳)有限公司</a:t>
            </a:r>
            <a:endParaRPr lang="en-US" altLang="zh-CN" sz="1600" b="1" dirty="0" err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lvl="1" indent="0" algn="l" fontAlgn="auto">
              <a:lnSpc>
                <a:spcPct val="120000"/>
              </a:lnSpc>
            </a:pPr>
            <a:endParaRPr lang="en-US" altLang="zh-CN" sz="1600" b="1" kern="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lvl="1" algn="l" fontAlgn="auto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【公司简介】全球最大精密连接器件生产供应商，全球500强、美国财富100强公司;电子/五金/注塑/装配/医疗器械</a:t>
            </a:r>
          </a:p>
          <a:p>
            <a:pPr lvl="1" algn="l" fontAlgn="auto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                     等；主营产品包括高铁、飞机、新能源汽车等所需高端连接器件及医疗连接器配套产品；</a:t>
            </a:r>
          </a:p>
          <a:p>
            <a:pPr lvl="1" algn="l" fontAlgn="auto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【业务使用范围】：供应链（批次/质保期标签及出入库）、生产汇报、品质检验、客户化标签打印等。</a:t>
            </a:r>
          </a:p>
          <a:p>
            <a:pPr lvl="1" algn="l" fontAlgn="auto">
              <a:lnSpc>
                <a:spcPct val="120000"/>
              </a:lnSpc>
              <a:buNone/>
            </a:pPr>
            <a:endParaRPr lang="en-US" altLang="zh-CN" sz="1600" b="1" kern="0" dirty="0">
              <a:solidFill>
                <a:schemeClr val="bg1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                                      </a:t>
            </a:r>
            <a:r>
              <a:rPr lang="zh-CN" altLang="en-US" b="1" u="sng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深圳市飞鲨电子有限公司</a:t>
            </a:r>
            <a:endParaRPr lang="en-US" altLang="zh-CN" b="1" u="sng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lvl="1">
              <a:lnSpc>
                <a:spcPct val="120000"/>
              </a:lnSpc>
            </a:pPr>
            <a:endParaRPr lang="en-US" altLang="zh-CN" sz="16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【</a:t>
            </a:r>
            <a:r>
              <a:rPr lang="en-US" altLang="zh-CN" sz="1600" b="1" dirty="0" err="1">
                <a:solidFill>
                  <a:schemeClr val="bg1"/>
                </a:solidFill>
                <a:latin typeface="+mn-ea"/>
                <a:sym typeface="+mn-ea"/>
              </a:rPr>
              <a:t>公司简介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】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深圳市知名精密制造型研发与生产企业，国家级高新企业，主营家用消费级无人机和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VR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设备等系列</a:t>
            </a:r>
            <a:endParaRPr lang="en-US" altLang="zh-CN" sz="16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                   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sym typeface="+mn-ea"/>
              </a:rPr>
              <a:t>产品的研发设计和生产制造，在高端消费电子领域的出口市场有相当的市场影响力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；</a:t>
            </a:r>
          </a:p>
          <a:p>
            <a:pPr lvl="1" algn="l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【</a:t>
            </a:r>
            <a:r>
              <a:rPr lang="en-US" altLang="zh-CN" sz="1600" b="1" dirty="0" err="1">
                <a:solidFill>
                  <a:schemeClr val="bg1"/>
                </a:solidFill>
                <a:latin typeface="+mn-ea"/>
                <a:sym typeface="+mn-ea"/>
              </a:rPr>
              <a:t>业务使用范围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】：</a:t>
            </a:r>
            <a:r>
              <a:rPr lang="en-US" altLang="zh-CN" sz="1600" b="1" dirty="0" err="1">
                <a:solidFill>
                  <a:schemeClr val="bg1"/>
                </a:solidFill>
                <a:latin typeface="+mn-ea"/>
                <a:sym typeface="+mn-ea"/>
              </a:rPr>
              <a:t>供应链（批次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+mn-ea"/>
              </a:rPr>
              <a:t>/SN标签及出入库）、</a:t>
            </a:r>
            <a:r>
              <a:rPr lang="en-US" altLang="zh-CN" sz="1600" b="1" dirty="0" err="1">
                <a:solidFill>
                  <a:schemeClr val="bg1"/>
                </a:solidFill>
                <a:latin typeface="+mn-ea"/>
                <a:sym typeface="+mn-ea"/>
              </a:rPr>
              <a:t>生产与工序汇报、品质检验、BI看板等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sym typeface="Times New Roman" panose="02020603050405020304"/>
              </a:rPr>
              <a:t> </a:t>
            </a:r>
            <a:endParaRPr lang="en-US" altLang="zh-CN" sz="1600" b="1" kern="0" dirty="0">
              <a:solidFill>
                <a:schemeClr val="bg1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8" name="图片 19"/>
          <p:cNvPicPr/>
          <p:nvPr/>
        </p:nvPicPr>
        <p:blipFill>
          <a:blip r:embed="rId6"/>
          <a:stretch>
            <a:fillRect/>
          </a:stretch>
        </p:blipFill>
        <p:spPr>
          <a:xfrm>
            <a:off x="1231472" y="1273777"/>
            <a:ext cx="1799859" cy="360103"/>
          </a:xfrm>
          <a:prstGeom prst="rect">
            <a:avLst/>
          </a:prstGeom>
        </p:spPr>
      </p:pic>
      <p:pic>
        <p:nvPicPr>
          <p:cNvPr id="7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1236" y="3297007"/>
            <a:ext cx="1800013" cy="36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1EAFA3-9766-4604-A873-BE1806A74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235" y="5129891"/>
            <a:ext cx="1800013" cy="36000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BA95504-E1DB-4E9F-8BD6-C3EFCA5917DF}"/>
              </a:ext>
            </a:extLst>
          </p:cNvPr>
          <p:cNvGrpSpPr/>
          <p:nvPr/>
        </p:nvGrpSpPr>
        <p:grpSpPr>
          <a:xfrm>
            <a:off x="357589" y="1172543"/>
            <a:ext cx="555009" cy="555009"/>
            <a:chOff x="357589" y="1316918"/>
            <a:chExt cx="555009" cy="555009"/>
          </a:xfrm>
        </p:grpSpPr>
        <p:sp>
          <p:nvSpPr>
            <p:cNvPr id="14" name="Freeform 235">
              <a:extLst>
                <a:ext uri="{FF2B5EF4-FFF2-40B4-BE49-F238E27FC236}">
                  <a16:creationId xmlns:a16="http://schemas.microsoft.com/office/drawing/2014/main" id="{599CE9F6-4DA9-47A8-9D13-FE8956C4E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589" y="1316918"/>
              <a:ext cx="555009" cy="555009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12 h 220"/>
                <a:gd name="T12" fmla="*/ 8 w 220"/>
                <a:gd name="T13" fmla="*/ 110 h 220"/>
                <a:gd name="T14" fmla="*/ 110 w 220"/>
                <a:gd name="T15" fmla="*/ 8 h 220"/>
                <a:gd name="T16" fmla="*/ 212 w 220"/>
                <a:gd name="T17" fmla="*/ 110 h 220"/>
                <a:gd name="T18" fmla="*/ 110 w 220"/>
                <a:gd name="T19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12"/>
                  </a:moveTo>
                  <a:cubicBezTo>
                    <a:pt x="54" y="212"/>
                    <a:pt x="8" y="166"/>
                    <a:pt x="8" y="110"/>
                  </a:cubicBezTo>
                  <a:cubicBezTo>
                    <a:pt x="8" y="54"/>
                    <a:pt x="54" y="8"/>
                    <a:pt x="110" y="8"/>
                  </a:cubicBezTo>
                  <a:cubicBezTo>
                    <a:pt x="166" y="8"/>
                    <a:pt x="212" y="54"/>
                    <a:pt x="212" y="110"/>
                  </a:cubicBezTo>
                  <a:cubicBezTo>
                    <a:pt x="212" y="166"/>
                    <a:pt x="166" y="212"/>
                    <a:pt x="110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36">
              <a:extLst>
                <a:ext uri="{FF2B5EF4-FFF2-40B4-BE49-F238E27FC236}">
                  <a16:creationId xmlns:a16="http://schemas.microsoft.com/office/drawing/2014/main" id="{51841885-122A-45CF-8D92-755C0616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6" y="1461059"/>
              <a:ext cx="103727" cy="264033"/>
            </a:xfrm>
            <a:custGeom>
              <a:avLst/>
              <a:gdLst>
                <a:gd name="T0" fmla="*/ 8 w 41"/>
                <a:gd name="T1" fmla="*/ 3 h 105"/>
                <a:gd name="T2" fmla="*/ 3 w 41"/>
                <a:gd name="T3" fmla="*/ 2 h 105"/>
                <a:gd name="T4" fmla="*/ 2 w 41"/>
                <a:gd name="T5" fmla="*/ 7 h 105"/>
                <a:gd name="T6" fmla="*/ 32 w 41"/>
                <a:gd name="T7" fmla="*/ 53 h 105"/>
                <a:gd name="T8" fmla="*/ 2 w 41"/>
                <a:gd name="T9" fmla="*/ 99 h 105"/>
                <a:gd name="T10" fmla="*/ 3 w 41"/>
                <a:gd name="T11" fmla="*/ 104 h 105"/>
                <a:gd name="T12" fmla="*/ 5 w 41"/>
                <a:gd name="T13" fmla="*/ 105 h 105"/>
                <a:gd name="T14" fmla="*/ 8 w 41"/>
                <a:gd name="T15" fmla="*/ 103 h 105"/>
                <a:gd name="T16" fmla="*/ 40 w 41"/>
                <a:gd name="T17" fmla="*/ 55 h 105"/>
                <a:gd name="T18" fmla="*/ 40 w 41"/>
                <a:gd name="T19" fmla="*/ 51 h 105"/>
                <a:gd name="T20" fmla="*/ 8 w 41"/>
                <a:gd name="T21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05">
                  <a:moveTo>
                    <a:pt x="8" y="3"/>
                  </a:moveTo>
                  <a:cubicBezTo>
                    <a:pt x="7" y="1"/>
                    <a:pt x="5" y="0"/>
                    <a:pt x="3" y="2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1"/>
                    <a:pt x="1" y="103"/>
                    <a:pt x="3" y="104"/>
                  </a:cubicBezTo>
                  <a:cubicBezTo>
                    <a:pt x="4" y="105"/>
                    <a:pt x="4" y="105"/>
                    <a:pt x="5" y="105"/>
                  </a:cubicBezTo>
                  <a:cubicBezTo>
                    <a:pt x="6" y="105"/>
                    <a:pt x="8" y="104"/>
                    <a:pt x="8" y="10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4"/>
                    <a:pt x="41" y="52"/>
                    <a:pt x="40" y="51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A9BAB8-ECF8-440F-84FD-C5FE57792964}"/>
              </a:ext>
            </a:extLst>
          </p:cNvPr>
          <p:cNvGrpSpPr/>
          <p:nvPr/>
        </p:nvGrpSpPr>
        <p:grpSpPr>
          <a:xfrm>
            <a:off x="357471" y="3243705"/>
            <a:ext cx="555009" cy="555009"/>
            <a:chOff x="357589" y="1316918"/>
            <a:chExt cx="555009" cy="555009"/>
          </a:xfrm>
        </p:grpSpPr>
        <p:sp>
          <p:nvSpPr>
            <p:cNvPr id="18" name="Freeform 235">
              <a:extLst>
                <a:ext uri="{FF2B5EF4-FFF2-40B4-BE49-F238E27FC236}">
                  <a16:creationId xmlns:a16="http://schemas.microsoft.com/office/drawing/2014/main" id="{717BB9A5-16AD-460C-8C46-386B968C07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589" y="1316918"/>
              <a:ext cx="555009" cy="555009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12 h 220"/>
                <a:gd name="T12" fmla="*/ 8 w 220"/>
                <a:gd name="T13" fmla="*/ 110 h 220"/>
                <a:gd name="T14" fmla="*/ 110 w 220"/>
                <a:gd name="T15" fmla="*/ 8 h 220"/>
                <a:gd name="T16" fmla="*/ 212 w 220"/>
                <a:gd name="T17" fmla="*/ 110 h 220"/>
                <a:gd name="T18" fmla="*/ 110 w 220"/>
                <a:gd name="T19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12"/>
                  </a:moveTo>
                  <a:cubicBezTo>
                    <a:pt x="54" y="212"/>
                    <a:pt x="8" y="166"/>
                    <a:pt x="8" y="110"/>
                  </a:cubicBezTo>
                  <a:cubicBezTo>
                    <a:pt x="8" y="54"/>
                    <a:pt x="54" y="8"/>
                    <a:pt x="110" y="8"/>
                  </a:cubicBezTo>
                  <a:cubicBezTo>
                    <a:pt x="166" y="8"/>
                    <a:pt x="212" y="54"/>
                    <a:pt x="212" y="110"/>
                  </a:cubicBezTo>
                  <a:cubicBezTo>
                    <a:pt x="212" y="166"/>
                    <a:pt x="166" y="212"/>
                    <a:pt x="110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36">
              <a:extLst>
                <a:ext uri="{FF2B5EF4-FFF2-40B4-BE49-F238E27FC236}">
                  <a16:creationId xmlns:a16="http://schemas.microsoft.com/office/drawing/2014/main" id="{ACF6AB8C-6C3B-4BBA-9B3F-7207AB57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6" y="1461059"/>
              <a:ext cx="103727" cy="264033"/>
            </a:xfrm>
            <a:custGeom>
              <a:avLst/>
              <a:gdLst>
                <a:gd name="T0" fmla="*/ 8 w 41"/>
                <a:gd name="T1" fmla="*/ 3 h 105"/>
                <a:gd name="T2" fmla="*/ 3 w 41"/>
                <a:gd name="T3" fmla="*/ 2 h 105"/>
                <a:gd name="T4" fmla="*/ 2 w 41"/>
                <a:gd name="T5" fmla="*/ 7 h 105"/>
                <a:gd name="T6" fmla="*/ 32 w 41"/>
                <a:gd name="T7" fmla="*/ 53 h 105"/>
                <a:gd name="T8" fmla="*/ 2 w 41"/>
                <a:gd name="T9" fmla="*/ 99 h 105"/>
                <a:gd name="T10" fmla="*/ 3 w 41"/>
                <a:gd name="T11" fmla="*/ 104 h 105"/>
                <a:gd name="T12" fmla="*/ 5 w 41"/>
                <a:gd name="T13" fmla="*/ 105 h 105"/>
                <a:gd name="T14" fmla="*/ 8 w 41"/>
                <a:gd name="T15" fmla="*/ 103 h 105"/>
                <a:gd name="T16" fmla="*/ 40 w 41"/>
                <a:gd name="T17" fmla="*/ 55 h 105"/>
                <a:gd name="T18" fmla="*/ 40 w 41"/>
                <a:gd name="T19" fmla="*/ 51 h 105"/>
                <a:gd name="T20" fmla="*/ 8 w 41"/>
                <a:gd name="T21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05">
                  <a:moveTo>
                    <a:pt x="8" y="3"/>
                  </a:moveTo>
                  <a:cubicBezTo>
                    <a:pt x="7" y="1"/>
                    <a:pt x="5" y="0"/>
                    <a:pt x="3" y="2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1"/>
                    <a:pt x="1" y="103"/>
                    <a:pt x="3" y="104"/>
                  </a:cubicBezTo>
                  <a:cubicBezTo>
                    <a:pt x="4" y="105"/>
                    <a:pt x="4" y="105"/>
                    <a:pt x="5" y="105"/>
                  </a:cubicBezTo>
                  <a:cubicBezTo>
                    <a:pt x="6" y="105"/>
                    <a:pt x="8" y="104"/>
                    <a:pt x="8" y="10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4"/>
                    <a:pt x="41" y="52"/>
                    <a:pt x="40" y="51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9FC27C8-DCE0-4377-8881-39DE0C173F21}"/>
              </a:ext>
            </a:extLst>
          </p:cNvPr>
          <p:cNvGrpSpPr/>
          <p:nvPr/>
        </p:nvGrpSpPr>
        <p:grpSpPr>
          <a:xfrm>
            <a:off x="357471" y="5032387"/>
            <a:ext cx="555009" cy="555009"/>
            <a:chOff x="357589" y="1316918"/>
            <a:chExt cx="555009" cy="555009"/>
          </a:xfrm>
        </p:grpSpPr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61219A21-ACB6-4A01-8BE1-D939E8265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589" y="1316918"/>
              <a:ext cx="555009" cy="555009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12 h 220"/>
                <a:gd name="T12" fmla="*/ 8 w 220"/>
                <a:gd name="T13" fmla="*/ 110 h 220"/>
                <a:gd name="T14" fmla="*/ 110 w 220"/>
                <a:gd name="T15" fmla="*/ 8 h 220"/>
                <a:gd name="T16" fmla="*/ 212 w 220"/>
                <a:gd name="T17" fmla="*/ 110 h 220"/>
                <a:gd name="T18" fmla="*/ 110 w 220"/>
                <a:gd name="T19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12"/>
                  </a:moveTo>
                  <a:cubicBezTo>
                    <a:pt x="54" y="212"/>
                    <a:pt x="8" y="166"/>
                    <a:pt x="8" y="110"/>
                  </a:cubicBezTo>
                  <a:cubicBezTo>
                    <a:pt x="8" y="54"/>
                    <a:pt x="54" y="8"/>
                    <a:pt x="110" y="8"/>
                  </a:cubicBezTo>
                  <a:cubicBezTo>
                    <a:pt x="166" y="8"/>
                    <a:pt x="212" y="54"/>
                    <a:pt x="212" y="110"/>
                  </a:cubicBezTo>
                  <a:cubicBezTo>
                    <a:pt x="212" y="166"/>
                    <a:pt x="166" y="212"/>
                    <a:pt x="110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D01C1D8-ED04-426D-9498-845F9528B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6" y="1461059"/>
              <a:ext cx="103727" cy="264033"/>
            </a:xfrm>
            <a:custGeom>
              <a:avLst/>
              <a:gdLst>
                <a:gd name="T0" fmla="*/ 8 w 41"/>
                <a:gd name="T1" fmla="*/ 3 h 105"/>
                <a:gd name="T2" fmla="*/ 3 w 41"/>
                <a:gd name="T3" fmla="*/ 2 h 105"/>
                <a:gd name="T4" fmla="*/ 2 w 41"/>
                <a:gd name="T5" fmla="*/ 7 h 105"/>
                <a:gd name="T6" fmla="*/ 32 w 41"/>
                <a:gd name="T7" fmla="*/ 53 h 105"/>
                <a:gd name="T8" fmla="*/ 2 w 41"/>
                <a:gd name="T9" fmla="*/ 99 h 105"/>
                <a:gd name="T10" fmla="*/ 3 w 41"/>
                <a:gd name="T11" fmla="*/ 104 h 105"/>
                <a:gd name="T12" fmla="*/ 5 w 41"/>
                <a:gd name="T13" fmla="*/ 105 h 105"/>
                <a:gd name="T14" fmla="*/ 8 w 41"/>
                <a:gd name="T15" fmla="*/ 103 h 105"/>
                <a:gd name="T16" fmla="*/ 40 w 41"/>
                <a:gd name="T17" fmla="*/ 55 h 105"/>
                <a:gd name="T18" fmla="*/ 40 w 41"/>
                <a:gd name="T19" fmla="*/ 51 h 105"/>
                <a:gd name="T20" fmla="*/ 8 w 41"/>
                <a:gd name="T21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05">
                  <a:moveTo>
                    <a:pt x="8" y="3"/>
                  </a:moveTo>
                  <a:cubicBezTo>
                    <a:pt x="7" y="1"/>
                    <a:pt x="5" y="0"/>
                    <a:pt x="3" y="2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1"/>
                    <a:pt x="1" y="103"/>
                    <a:pt x="3" y="104"/>
                  </a:cubicBezTo>
                  <a:cubicBezTo>
                    <a:pt x="4" y="105"/>
                    <a:pt x="4" y="105"/>
                    <a:pt x="5" y="105"/>
                  </a:cubicBezTo>
                  <a:cubicBezTo>
                    <a:pt x="6" y="105"/>
                    <a:pt x="8" y="104"/>
                    <a:pt x="8" y="10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4"/>
                    <a:pt x="41" y="52"/>
                    <a:pt x="40" y="51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典型客户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35605" y="329565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【适用业务场景】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23911" y="1293053"/>
            <a:ext cx="1198308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l"/>
            <a:r>
              <a:rPr lang="zh-CN" sz="2000" b="1" dirty="0">
                <a:solidFill>
                  <a:schemeClr val="bg1"/>
                </a:solidFill>
                <a:latin typeface="+mn-ea"/>
              </a:rPr>
              <a:t>广泛应用于：机械、五金、电子、塑胶、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家电、</a:t>
            </a:r>
            <a:r>
              <a:rPr lang="zh-CN" sz="2000" b="1" dirty="0">
                <a:solidFill>
                  <a:schemeClr val="bg1"/>
                </a:solidFill>
                <a:latin typeface="+mn-ea"/>
              </a:rPr>
              <a:t>包装、家具、建材、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医疗</a:t>
            </a:r>
            <a:r>
              <a:rPr lang="zh-CN" sz="2000" b="1" dirty="0">
                <a:solidFill>
                  <a:schemeClr val="bg1"/>
                </a:solidFill>
                <a:latin typeface="+mn-ea"/>
              </a:rPr>
              <a:t>等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各类</a:t>
            </a:r>
            <a:r>
              <a:rPr lang="zh-CN" sz="2000" b="1" dirty="0">
                <a:solidFill>
                  <a:schemeClr val="bg1"/>
                </a:solidFill>
                <a:latin typeface="+mn-ea"/>
              </a:rPr>
              <a:t>生产及商贸流通等行业。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81" name="组合 680"/>
          <p:cNvGrpSpPr/>
          <p:nvPr/>
        </p:nvGrpSpPr>
        <p:grpSpPr>
          <a:xfrm>
            <a:off x="713065" y="1831899"/>
            <a:ext cx="10998325" cy="3183890"/>
            <a:chOff x="1034" y="3201"/>
            <a:chExt cx="17581" cy="5014"/>
          </a:xfrm>
        </p:grpSpPr>
        <p:grpSp>
          <p:nvGrpSpPr>
            <p:cNvPr id="680" name="组合 679"/>
            <p:cNvGrpSpPr/>
            <p:nvPr/>
          </p:nvGrpSpPr>
          <p:grpSpPr>
            <a:xfrm>
              <a:off x="1034" y="3201"/>
              <a:ext cx="16775" cy="2954"/>
              <a:chOff x="1034" y="3201"/>
              <a:chExt cx="16775" cy="2954"/>
            </a:xfrm>
          </p:grpSpPr>
          <p:grpSp>
            <p:nvGrpSpPr>
              <p:cNvPr id="436" name="组合 435"/>
              <p:cNvGrpSpPr/>
              <p:nvPr/>
            </p:nvGrpSpPr>
            <p:grpSpPr>
              <a:xfrm>
                <a:off x="1801" y="5191"/>
                <a:ext cx="16005" cy="964"/>
                <a:chOff x="2047" y="3001"/>
                <a:chExt cx="13692" cy="964"/>
              </a:xfrm>
            </p:grpSpPr>
            <p:grpSp>
              <p:nvGrpSpPr>
                <p:cNvPr id="315" name="组合 314"/>
                <p:cNvGrpSpPr/>
                <p:nvPr/>
              </p:nvGrpSpPr>
              <p:grpSpPr>
                <a:xfrm>
                  <a:off x="2047" y="3001"/>
                  <a:ext cx="2" cy="2"/>
                  <a:chOff x="2047" y="3001"/>
                  <a:chExt cx="2" cy="2"/>
                </a:xfrm>
              </p:grpSpPr>
              <p:cxnSp>
                <p:nvCxnSpPr>
                  <p:cNvPr id="49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50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</p:grpSp>
            <p:grpSp>
              <p:nvGrpSpPr>
                <p:cNvPr id="316" name="组合 315"/>
                <p:cNvGrpSpPr/>
                <p:nvPr/>
              </p:nvGrpSpPr>
              <p:grpSpPr>
                <a:xfrm>
                  <a:off x="3274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319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320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330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346" name="组合 345"/>
                <p:cNvGrpSpPr/>
                <p:nvPr/>
              </p:nvGrpSpPr>
              <p:grpSpPr>
                <a:xfrm>
                  <a:off x="5156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349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350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360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361" name="组合 360"/>
                <p:cNvGrpSpPr/>
                <p:nvPr/>
              </p:nvGrpSpPr>
              <p:grpSpPr>
                <a:xfrm>
                  <a:off x="7697" y="3002"/>
                  <a:ext cx="2" cy="2"/>
                  <a:chOff x="2047" y="3001"/>
                  <a:chExt cx="2" cy="2"/>
                </a:xfrm>
              </p:grpSpPr>
              <p:cxnSp>
                <p:nvCxnSpPr>
                  <p:cNvPr id="364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365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</p:grpSp>
            <p:grpSp>
              <p:nvGrpSpPr>
                <p:cNvPr id="376" name="组合 375"/>
                <p:cNvGrpSpPr/>
                <p:nvPr/>
              </p:nvGrpSpPr>
              <p:grpSpPr>
                <a:xfrm>
                  <a:off x="8924" y="3004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379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380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390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391" name="组合 390"/>
                <p:cNvGrpSpPr/>
                <p:nvPr/>
              </p:nvGrpSpPr>
              <p:grpSpPr>
                <a:xfrm>
                  <a:off x="11466" y="3004"/>
                  <a:ext cx="2" cy="2"/>
                  <a:chOff x="2047" y="3001"/>
                  <a:chExt cx="2" cy="2"/>
                </a:xfrm>
              </p:grpSpPr>
              <p:cxnSp>
                <p:nvCxnSpPr>
                  <p:cNvPr id="394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395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</p:grpSp>
            <p:grpSp>
              <p:nvGrpSpPr>
                <p:cNvPr id="406" name="组合 405"/>
                <p:cNvGrpSpPr/>
                <p:nvPr/>
              </p:nvGrpSpPr>
              <p:grpSpPr>
                <a:xfrm>
                  <a:off x="12693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09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10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20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421" name="组合 420"/>
                <p:cNvGrpSpPr/>
                <p:nvPr/>
              </p:nvGrpSpPr>
              <p:grpSpPr>
                <a:xfrm>
                  <a:off x="14578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24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25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35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</p:grpSp>
          <p:grpSp>
            <p:nvGrpSpPr>
              <p:cNvPr id="437" name="组合 436"/>
              <p:cNvGrpSpPr/>
              <p:nvPr/>
            </p:nvGrpSpPr>
            <p:grpSpPr>
              <a:xfrm>
                <a:off x="1034" y="3201"/>
                <a:ext cx="16775" cy="964"/>
                <a:chOff x="1387" y="3001"/>
                <a:chExt cx="14352" cy="964"/>
              </a:xfrm>
            </p:grpSpPr>
            <p:grpSp>
              <p:nvGrpSpPr>
                <p:cNvPr id="438" name="组合 437"/>
                <p:cNvGrpSpPr/>
                <p:nvPr/>
              </p:nvGrpSpPr>
              <p:grpSpPr>
                <a:xfrm>
                  <a:off x="1387" y="3001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41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42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52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453" name="组合 452"/>
                <p:cNvGrpSpPr/>
                <p:nvPr/>
              </p:nvGrpSpPr>
              <p:grpSpPr>
                <a:xfrm>
                  <a:off x="3274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56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57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371" y="3323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67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468" name="组合 467"/>
                <p:cNvGrpSpPr/>
                <p:nvPr/>
              </p:nvGrpSpPr>
              <p:grpSpPr>
                <a:xfrm>
                  <a:off x="5156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71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72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82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483" name="组合 482"/>
                <p:cNvGrpSpPr/>
                <p:nvPr/>
              </p:nvGrpSpPr>
              <p:grpSpPr>
                <a:xfrm>
                  <a:off x="7037" y="3002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486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487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497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498" name="组合 497"/>
                <p:cNvGrpSpPr/>
                <p:nvPr/>
              </p:nvGrpSpPr>
              <p:grpSpPr>
                <a:xfrm>
                  <a:off x="8924" y="3004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501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502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512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513" name="组合 512"/>
                <p:cNvGrpSpPr/>
                <p:nvPr/>
              </p:nvGrpSpPr>
              <p:grpSpPr>
                <a:xfrm>
                  <a:off x="10806" y="3004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516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517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527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528" name="组合 527"/>
                <p:cNvGrpSpPr/>
                <p:nvPr/>
              </p:nvGrpSpPr>
              <p:grpSpPr>
                <a:xfrm>
                  <a:off x="12693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531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cxnSp>
                <p:nvCxnSpPr>
                  <p:cNvPr id="532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542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  <p:grpSp>
              <p:nvGrpSpPr>
                <p:cNvPr id="543" name="组合 542"/>
                <p:cNvGrpSpPr/>
                <p:nvPr/>
              </p:nvGrpSpPr>
              <p:grpSpPr>
                <a:xfrm>
                  <a:off x="14578" y="3003"/>
                  <a:ext cx="1161" cy="961"/>
                  <a:chOff x="1387" y="3001"/>
                  <a:chExt cx="1161" cy="961"/>
                </a:xfrm>
              </p:grpSpPr>
              <p:cxnSp>
                <p:nvCxnSpPr>
                  <p:cNvPr id="546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  <p:cNvCxnSpPr/>
                  <p:nvPr/>
                </p:nvCxnSpPr>
                <p:spPr bwMode="auto">
                  <a:xfrm>
                    <a:off x="2047" y="3001"/>
                    <a:ext cx="2" cy="2"/>
                  </a:xfrm>
                  <a:prstGeom prst="line">
                    <a:avLst/>
                  </a:prstGeom>
                  <a:noFill/>
                  <a:ln>
                    <a:noFill/>
                  </a:ln>
                </p:spPr>
              </p:cxnSp>
              <p:sp>
                <p:nvSpPr>
                  <p:cNvPr id="557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  <p:cNvSpPr txBox="1"/>
                  <p:nvPr/>
                </p:nvSpPr>
                <p:spPr>
                  <a:xfrm>
                    <a:off x="1387" y="3314"/>
                    <a:ext cx="1161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900" kern="1200">
                        <a:solidFill>
                          <a:srgbClr val="3185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  <a:sym typeface="Times New Roman" panose="02020603050405020304"/>
                      </a:rPr>
                      <a:t>在此输入正文内容</a:t>
                    </a:r>
                    <a:endParaRPr lang="en-US" altLang="zh-CN" sz="900" ker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宋体" panose="02010600030101010101" pitchFamily="2" charset="-122"/>
                      <a:sym typeface="Times New Roman" panose="02020603050405020304"/>
                    </a:endParaRPr>
                  </a:p>
                </p:txBody>
              </p:sp>
            </p:grpSp>
          </p:grpSp>
        </p:grpSp>
        <p:grpSp>
          <p:nvGrpSpPr>
            <p:cNvPr id="559" name="组合 558"/>
            <p:cNvGrpSpPr/>
            <p:nvPr/>
          </p:nvGrpSpPr>
          <p:grpSpPr>
            <a:xfrm>
              <a:off x="2422" y="7251"/>
              <a:ext cx="16193" cy="964"/>
              <a:chOff x="1387" y="3001"/>
              <a:chExt cx="13853" cy="964"/>
            </a:xfrm>
          </p:grpSpPr>
          <p:grpSp>
            <p:nvGrpSpPr>
              <p:cNvPr id="560" name="组合 559"/>
              <p:cNvGrpSpPr/>
              <p:nvPr/>
            </p:nvGrpSpPr>
            <p:grpSpPr>
              <a:xfrm>
                <a:off x="1387" y="3001"/>
                <a:ext cx="1161" cy="961"/>
                <a:chOff x="1387" y="3001"/>
                <a:chExt cx="1161" cy="961"/>
              </a:xfrm>
            </p:grpSpPr>
            <p:cxnSp>
              <p:nvCxnSpPr>
                <p:cNvPr id="563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564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574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<p:cNvSpPr txBox="1"/>
                <p:nvPr/>
              </p:nvSpPr>
              <p:spPr>
                <a:xfrm>
                  <a:off x="1387" y="3314"/>
                  <a:ext cx="1161" cy="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900" kern="1200">
                      <a:solidFill>
                        <a:srgbClr val="31859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/>
                      <a:sym typeface="Times New Roman" panose="02020603050405020304"/>
                    </a:rPr>
                    <a:t>在此输入正文内容</a:t>
                  </a:r>
                  <a:endParaRPr lang="en-US" altLang="zh-CN" sz="9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Times New Roman" panose="02020603050405020304"/>
                  </a:endParaRPr>
                </a:p>
              </p:txBody>
            </p:sp>
          </p:grpSp>
          <p:grpSp>
            <p:nvGrpSpPr>
              <p:cNvPr id="575" name="组合 574"/>
              <p:cNvGrpSpPr/>
              <p:nvPr/>
            </p:nvGrpSpPr>
            <p:grpSpPr>
              <a:xfrm>
                <a:off x="3934" y="3003"/>
                <a:ext cx="2" cy="2"/>
                <a:chOff x="2047" y="3001"/>
                <a:chExt cx="2" cy="2"/>
              </a:xfrm>
            </p:grpSpPr>
            <p:cxnSp>
              <p:nvCxnSpPr>
                <p:cNvPr id="578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579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590" name="组合 589"/>
              <p:cNvGrpSpPr/>
              <p:nvPr/>
            </p:nvGrpSpPr>
            <p:grpSpPr>
              <a:xfrm>
                <a:off x="5816" y="3003"/>
                <a:ext cx="2" cy="2"/>
                <a:chOff x="2047" y="3001"/>
                <a:chExt cx="2" cy="2"/>
              </a:xfrm>
            </p:grpSpPr>
            <p:cxnSp>
              <p:nvCxnSpPr>
                <p:cNvPr id="593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594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605" name="组合 604"/>
              <p:cNvGrpSpPr/>
              <p:nvPr/>
            </p:nvGrpSpPr>
            <p:grpSpPr>
              <a:xfrm>
                <a:off x="7697" y="3002"/>
                <a:ext cx="2" cy="2"/>
                <a:chOff x="2047" y="3001"/>
                <a:chExt cx="2" cy="2"/>
              </a:xfrm>
            </p:grpSpPr>
            <p:cxnSp>
              <p:nvCxnSpPr>
                <p:cNvPr id="608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609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620" name="组合 619"/>
              <p:cNvGrpSpPr/>
              <p:nvPr/>
            </p:nvGrpSpPr>
            <p:grpSpPr>
              <a:xfrm>
                <a:off x="9584" y="3004"/>
                <a:ext cx="2" cy="2"/>
                <a:chOff x="2047" y="3001"/>
                <a:chExt cx="2" cy="2"/>
              </a:xfrm>
            </p:grpSpPr>
            <p:cxnSp>
              <p:nvCxnSpPr>
                <p:cNvPr id="623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624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635" name="组合 634"/>
              <p:cNvGrpSpPr/>
              <p:nvPr/>
            </p:nvGrpSpPr>
            <p:grpSpPr>
              <a:xfrm>
                <a:off x="10806" y="3004"/>
                <a:ext cx="1161" cy="961"/>
                <a:chOff x="1387" y="3001"/>
                <a:chExt cx="1161" cy="961"/>
              </a:xfrm>
            </p:grpSpPr>
            <p:cxnSp>
              <p:nvCxnSpPr>
                <p:cNvPr id="638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639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649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<p:cNvSpPr txBox="1"/>
                <p:nvPr/>
              </p:nvSpPr>
              <p:spPr>
                <a:xfrm>
                  <a:off x="1387" y="3314"/>
                  <a:ext cx="1161" cy="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900" kern="1200">
                      <a:solidFill>
                        <a:srgbClr val="31859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/>
                      <a:sym typeface="Times New Roman" panose="02020603050405020304"/>
                    </a:rPr>
                    <a:t>在此输入正文内容</a:t>
                  </a:r>
                  <a:endParaRPr lang="en-US" altLang="zh-CN" sz="9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Times New Roman" panose="02020603050405020304"/>
                  </a:endParaRPr>
                </a:p>
              </p:txBody>
            </p:sp>
          </p:grpSp>
          <p:grpSp>
            <p:nvGrpSpPr>
              <p:cNvPr id="650" name="组合 649"/>
              <p:cNvGrpSpPr/>
              <p:nvPr/>
            </p:nvGrpSpPr>
            <p:grpSpPr>
              <a:xfrm>
                <a:off x="12693" y="3003"/>
                <a:ext cx="1161" cy="961"/>
                <a:chOff x="1387" y="3001"/>
                <a:chExt cx="1161" cy="961"/>
              </a:xfrm>
            </p:grpSpPr>
            <p:cxnSp>
              <p:nvCxnSpPr>
                <p:cNvPr id="653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654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664" name="文本框 79" descr="KSO_WM_UNIT_INDEX=1_1_1&amp;KSO_WM_UNIT_TYPE=l_h_f&amp;KSO_WM_UNIT_ID=wpsdiag20178787_5*l_h_f*1_1_1&amp;KSO_WM_UNIT_LAYERLEVEL=1_1_1&amp;KSO_WM_UNIT_HIGHLIGHT=0&amp;KSO_WM_UNIT_CLEAR=0&amp;KSO_WM_UNIT_COMPATIBLE=0&amp;KSO_WM_TEMPLATE_CATEGORY=wpsdiag&amp;KSO_WM_TEMPLATE_INDEX=20178787&amp;KSO_WM_UNIT_VALUE=8&amp;KSO_WM_BEAUTIFY_FLAG=#wm#&amp;KSO_WM_TAG_VERSION=1.0&amp;KSO_WM_UNIT_PRESET_TEXT=在此输入正文内容&amp;KSO_WM_SLIDE_ITEM_CNT=6&amp;KSO_WM_DIAGRAM_GROUP_CODE=l1_1"/>
                <p:cNvSpPr txBox="1"/>
                <p:nvPr/>
              </p:nvSpPr>
              <p:spPr>
                <a:xfrm>
                  <a:off x="1387" y="3314"/>
                  <a:ext cx="1161" cy="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900" kern="1200">
                      <a:solidFill>
                        <a:srgbClr val="31859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/>
                      <a:sym typeface="Times New Roman" panose="02020603050405020304"/>
                    </a:rPr>
                    <a:t>在此输入正文内容</a:t>
                  </a:r>
                  <a:endParaRPr lang="en-US" altLang="zh-CN" sz="9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Times New Roman" panose="02020603050405020304"/>
                  </a:endParaRPr>
                </a:p>
              </p:txBody>
            </p:sp>
          </p:grpSp>
          <p:grpSp>
            <p:nvGrpSpPr>
              <p:cNvPr id="665" name="组合 664"/>
              <p:cNvGrpSpPr/>
              <p:nvPr/>
            </p:nvGrpSpPr>
            <p:grpSpPr>
              <a:xfrm>
                <a:off x="15238" y="3003"/>
                <a:ext cx="2" cy="2"/>
                <a:chOff x="2047" y="3001"/>
                <a:chExt cx="2" cy="2"/>
              </a:xfrm>
            </p:grpSpPr>
            <p:cxnSp>
              <p:nvCxnSpPr>
                <p:cNvPr id="668" name="Line 38" descr="KSO_WM_UNIT_INDEX=1_1_3&amp;KSO_WM_UNIT_TYPE=l_h_i&amp;KSO_WM_UNIT_ID=wpsdiag20178787_5*l_h_i*1_1_3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669" name="Line 39" descr="KSO_WM_UNIT_INDEX=1_1_4&amp;KSO_WM_UNIT_TYPE=l_h_i&amp;KSO_WM_UNIT_ID=wpsdiag20178787_5*l_h_i*1_1_4&amp;KSO_WM_UNIT_LAYERLEVEL=1_1_1&amp;KSO_WM_UNIT_CLEAR=1&amp;KSO_WM_UNIT_TEXT_FILL_FORE_SCHEMECOLOR_INDEX=13&amp;KSO_WM_UNIT_TEXT_FILL_TYPE=1&amp;KSO_WM_UNIT_USESOURCEFORMAT_APPLY=0&amp;KSO_WM_TEMPLATE_CATEGORY=wpsdiag&amp;KSO_WM_TEMPLATE_INDEX=20178787&amp;KSO_WM_BEAUTIFY_FLAG=#wm#&amp;KSO_WM_TAG_VERSION=1.0&amp;KSO_WM_SLIDE_ITEM_CNT=6&amp;KSO_WM_DIAGRAM_GROUP_CODE=l1_1"/>
                <p:cNvCxnSpPr/>
                <p:nvPr/>
              </p:nvCxnSpPr>
              <p:spPr bwMode="auto">
                <a:xfrm>
                  <a:off x="2047" y="3001"/>
                  <a:ext cx="2" cy="2"/>
                </a:xfrm>
                <a:prstGeom prst="line">
                  <a:avLst/>
                </a:prstGeom>
                <a:noFill/>
                <a:ln>
                  <a:noFill/>
                </a:ln>
              </p:spPr>
            </p:cxnSp>
          </p:grpSp>
        </p:grpSp>
      </p:grpSp>
      <p:pic>
        <p:nvPicPr>
          <p:cNvPr id="68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5" y="3072785"/>
            <a:ext cx="108029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" name="图片 683"/>
          <p:cNvPicPr/>
          <p:nvPr/>
        </p:nvPicPr>
        <p:blipFill>
          <a:blip r:embed="rId6"/>
          <a:stretch>
            <a:fillRect/>
          </a:stretch>
        </p:blipFill>
        <p:spPr>
          <a:xfrm>
            <a:off x="4660498" y="3072785"/>
            <a:ext cx="1080292" cy="539750"/>
          </a:xfrm>
          <a:prstGeom prst="rect">
            <a:avLst/>
          </a:prstGeom>
        </p:spPr>
      </p:pic>
      <p:pic>
        <p:nvPicPr>
          <p:cNvPr id="685" name="图片 684"/>
          <p:cNvPicPr/>
          <p:nvPr/>
        </p:nvPicPr>
        <p:blipFill>
          <a:blip r:embed="rId7"/>
          <a:stretch>
            <a:fillRect/>
          </a:stretch>
        </p:blipFill>
        <p:spPr>
          <a:xfrm>
            <a:off x="7542630" y="5967084"/>
            <a:ext cx="1080292" cy="539750"/>
          </a:xfrm>
          <a:prstGeom prst="rect">
            <a:avLst/>
          </a:prstGeom>
        </p:spPr>
      </p:pic>
      <p:pic>
        <p:nvPicPr>
          <p:cNvPr id="686" name="图片 685"/>
          <p:cNvPicPr/>
          <p:nvPr/>
        </p:nvPicPr>
        <p:blipFill>
          <a:blip r:embed="rId8"/>
          <a:stretch>
            <a:fillRect/>
          </a:stretch>
        </p:blipFill>
        <p:spPr>
          <a:xfrm>
            <a:off x="6082029" y="3072785"/>
            <a:ext cx="1080292" cy="539750"/>
          </a:xfrm>
          <a:prstGeom prst="rect">
            <a:avLst/>
          </a:prstGeom>
        </p:spPr>
      </p:pic>
      <p:pic>
        <p:nvPicPr>
          <p:cNvPr id="687" name="图片 686"/>
          <p:cNvPicPr/>
          <p:nvPr/>
        </p:nvPicPr>
        <p:blipFill>
          <a:blip r:embed="rId9"/>
          <a:stretch>
            <a:fillRect/>
          </a:stretch>
        </p:blipFill>
        <p:spPr>
          <a:xfrm>
            <a:off x="3305104" y="2067618"/>
            <a:ext cx="1080292" cy="539750"/>
          </a:xfrm>
          <a:prstGeom prst="rect">
            <a:avLst/>
          </a:prstGeom>
        </p:spPr>
      </p:pic>
      <p:pic>
        <p:nvPicPr>
          <p:cNvPr id="688" name="图片 687"/>
          <p:cNvPicPr/>
          <p:nvPr/>
        </p:nvPicPr>
        <p:blipFill>
          <a:blip r:embed="rId10"/>
          <a:stretch>
            <a:fillRect/>
          </a:stretch>
        </p:blipFill>
        <p:spPr>
          <a:xfrm>
            <a:off x="6091383" y="2048530"/>
            <a:ext cx="1080292" cy="539750"/>
          </a:xfrm>
          <a:prstGeom prst="rect">
            <a:avLst/>
          </a:prstGeom>
        </p:spPr>
      </p:pic>
      <p:pic>
        <p:nvPicPr>
          <p:cNvPr id="689" name="图片 688"/>
          <p:cNvPicPr/>
          <p:nvPr/>
        </p:nvPicPr>
        <p:blipFill>
          <a:blip r:embed="rId11"/>
          <a:stretch>
            <a:fillRect/>
          </a:stretch>
        </p:blipFill>
        <p:spPr>
          <a:xfrm>
            <a:off x="10346620" y="2067618"/>
            <a:ext cx="1080292" cy="539750"/>
          </a:xfrm>
          <a:prstGeom prst="rect">
            <a:avLst/>
          </a:prstGeom>
        </p:spPr>
      </p:pic>
      <p:pic>
        <p:nvPicPr>
          <p:cNvPr id="11268" name="Picture 4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62" y="4059314"/>
            <a:ext cx="1079674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0" name="图片 689"/>
          <p:cNvPicPr/>
          <p:nvPr/>
        </p:nvPicPr>
        <p:blipFill>
          <a:blip r:embed="rId13"/>
          <a:stretch>
            <a:fillRect/>
          </a:stretch>
        </p:blipFill>
        <p:spPr>
          <a:xfrm>
            <a:off x="4666104" y="2067618"/>
            <a:ext cx="1080292" cy="539750"/>
          </a:xfrm>
          <a:prstGeom prst="rect">
            <a:avLst/>
          </a:prstGeom>
        </p:spPr>
      </p:pic>
      <p:pic>
        <p:nvPicPr>
          <p:cNvPr id="691" name="图片 690"/>
          <p:cNvPicPr/>
          <p:nvPr/>
        </p:nvPicPr>
        <p:blipFill>
          <a:blip r:embed="rId14"/>
          <a:stretch>
            <a:fillRect/>
          </a:stretch>
        </p:blipFill>
        <p:spPr>
          <a:xfrm>
            <a:off x="1817436" y="3072785"/>
            <a:ext cx="1176620" cy="539750"/>
          </a:xfrm>
          <a:prstGeom prst="rect">
            <a:avLst/>
          </a:prstGeom>
        </p:spPr>
      </p:pic>
      <p:pic>
        <p:nvPicPr>
          <p:cNvPr id="692" name="图片 691"/>
          <p:cNvPicPr/>
          <p:nvPr/>
        </p:nvPicPr>
        <p:blipFill>
          <a:blip r:embed="rId15"/>
          <a:stretch>
            <a:fillRect/>
          </a:stretch>
        </p:blipFill>
        <p:spPr>
          <a:xfrm>
            <a:off x="7494204" y="5027922"/>
            <a:ext cx="1080292" cy="539750"/>
          </a:xfrm>
          <a:prstGeom prst="rect">
            <a:avLst/>
          </a:prstGeom>
        </p:spPr>
      </p:pic>
      <p:pic>
        <p:nvPicPr>
          <p:cNvPr id="693" name="图片 692"/>
          <p:cNvPicPr/>
          <p:nvPr/>
        </p:nvPicPr>
        <p:blipFill>
          <a:blip r:embed="rId16"/>
          <a:stretch>
            <a:fillRect/>
          </a:stretch>
        </p:blipFill>
        <p:spPr>
          <a:xfrm>
            <a:off x="395905" y="4059314"/>
            <a:ext cx="1080292" cy="539750"/>
          </a:xfrm>
          <a:prstGeom prst="rect">
            <a:avLst/>
          </a:prstGeom>
        </p:spPr>
      </p:pic>
      <p:pic>
        <p:nvPicPr>
          <p:cNvPr id="694" name="图片 693"/>
          <p:cNvPicPr/>
          <p:nvPr/>
        </p:nvPicPr>
        <p:blipFill>
          <a:blip r:embed="rId17"/>
          <a:stretch>
            <a:fillRect/>
          </a:stretch>
        </p:blipFill>
        <p:spPr>
          <a:xfrm>
            <a:off x="395905" y="2067618"/>
            <a:ext cx="1080292" cy="539750"/>
          </a:xfrm>
          <a:prstGeom prst="rect">
            <a:avLst/>
          </a:prstGeom>
        </p:spPr>
      </p:pic>
      <p:pic>
        <p:nvPicPr>
          <p:cNvPr id="695" name="图片 694"/>
          <p:cNvPicPr/>
          <p:nvPr/>
        </p:nvPicPr>
        <p:blipFill>
          <a:blip r:embed="rId18"/>
          <a:stretch>
            <a:fillRect/>
          </a:stretch>
        </p:blipFill>
        <p:spPr>
          <a:xfrm>
            <a:off x="10346620" y="4059314"/>
            <a:ext cx="1080292" cy="539750"/>
          </a:xfrm>
          <a:prstGeom prst="rect">
            <a:avLst/>
          </a:prstGeom>
        </p:spPr>
      </p:pic>
      <p:pic>
        <p:nvPicPr>
          <p:cNvPr id="11267" name="Picture 3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07" y="6006293"/>
            <a:ext cx="108029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" name="图片 695"/>
          <p:cNvPicPr/>
          <p:nvPr/>
        </p:nvPicPr>
        <p:blipFill>
          <a:blip r:embed="rId20"/>
          <a:stretch>
            <a:fillRect/>
          </a:stretch>
        </p:blipFill>
        <p:spPr>
          <a:xfrm>
            <a:off x="10346620" y="3072785"/>
            <a:ext cx="1080292" cy="539750"/>
          </a:xfrm>
          <a:prstGeom prst="rect">
            <a:avLst/>
          </a:prstGeom>
        </p:spPr>
      </p:pic>
      <p:pic>
        <p:nvPicPr>
          <p:cNvPr id="697" name="图片 696"/>
          <p:cNvPicPr/>
          <p:nvPr/>
        </p:nvPicPr>
        <p:blipFill>
          <a:blip r:embed="rId21"/>
          <a:stretch>
            <a:fillRect/>
          </a:stretch>
        </p:blipFill>
        <p:spPr>
          <a:xfrm>
            <a:off x="8951648" y="3072313"/>
            <a:ext cx="1080292" cy="539750"/>
          </a:xfrm>
          <a:prstGeom prst="rect">
            <a:avLst/>
          </a:prstGeom>
        </p:spPr>
      </p:pic>
      <p:pic>
        <p:nvPicPr>
          <p:cNvPr id="698" name="图片 697"/>
          <p:cNvPicPr/>
          <p:nvPr/>
        </p:nvPicPr>
        <p:blipFill>
          <a:blip r:embed="rId22"/>
          <a:stretch>
            <a:fillRect/>
          </a:stretch>
        </p:blipFill>
        <p:spPr>
          <a:xfrm>
            <a:off x="1817524" y="4059314"/>
            <a:ext cx="1138604" cy="539750"/>
          </a:xfrm>
          <a:prstGeom prst="rect">
            <a:avLst/>
          </a:prstGeom>
        </p:spPr>
      </p:pic>
      <p:pic>
        <p:nvPicPr>
          <p:cNvPr id="699" name="图片 698"/>
          <p:cNvPicPr/>
          <p:nvPr/>
        </p:nvPicPr>
        <p:blipFill>
          <a:blip r:embed="rId23"/>
          <a:stretch>
            <a:fillRect/>
          </a:stretch>
        </p:blipFill>
        <p:spPr>
          <a:xfrm>
            <a:off x="3239143" y="4059314"/>
            <a:ext cx="1080292" cy="539750"/>
          </a:xfrm>
          <a:prstGeom prst="rect">
            <a:avLst/>
          </a:prstGeom>
        </p:spPr>
      </p:pic>
      <p:pic>
        <p:nvPicPr>
          <p:cNvPr id="700" name="图片 699"/>
          <p:cNvPicPr/>
          <p:nvPr/>
        </p:nvPicPr>
        <p:blipFill>
          <a:blip r:embed="rId24"/>
          <a:stretch>
            <a:fillRect/>
          </a:stretch>
        </p:blipFill>
        <p:spPr>
          <a:xfrm>
            <a:off x="7535668" y="2067618"/>
            <a:ext cx="1080292" cy="539750"/>
          </a:xfrm>
          <a:prstGeom prst="rect">
            <a:avLst/>
          </a:prstGeom>
        </p:spPr>
      </p:pic>
      <p:pic>
        <p:nvPicPr>
          <p:cNvPr id="701" name="图片 700"/>
          <p:cNvPicPr/>
          <p:nvPr/>
        </p:nvPicPr>
        <p:blipFill>
          <a:blip r:embed="rId25"/>
          <a:stretch>
            <a:fillRect/>
          </a:stretch>
        </p:blipFill>
        <p:spPr>
          <a:xfrm>
            <a:off x="6081763" y="4059314"/>
            <a:ext cx="1080292" cy="539750"/>
          </a:xfrm>
          <a:prstGeom prst="rect">
            <a:avLst/>
          </a:prstGeom>
        </p:spPr>
      </p:pic>
      <p:pic>
        <p:nvPicPr>
          <p:cNvPr id="702" name="图片 701"/>
          <p:cNvPicPr/>
          <p:nvPr/>
        </p:nvPicPr>
        <p:blipFill>
          <a:blip r:embed="rId26"/>
          <a:stretch>
            <a:fillRect/>
          </a:stretch>
        </p:blipFill>
        <p:spPr>
          <a:xfrm>
            <a:off x="7503382" y="4059314"/>
            <a:ext cx="1080292" cy="539750"/>
          </a:xfrm>
          <a:prstGeom prst="rect">
            <a:avLst/>
          </a:prstGeom>
        </p:spPr>
      </p:pic>
      <p:pic>
        <p:nvPicPr>
          <p:cNvPr id="703" name="图片 702"/>
          <p:cNvPicPr/>
          <p:nvPr/>
        </p:nvPicPr>
        <p:blipFill>
          <a:blip r:embed="rId27"/>
          <a:stretch>
            <a:fillRect/>
          </a:stretch>
        </p:blipFill>
        <p:spPr>
          <a:xfrm>
            <a:off x="8925001" y="4059314"/>
            <a:ext cx="1080292" cy="539750"/>
          </a:xfrm>
          <a:prstGeom prst="rect">
            <a:avLst/>
          </a:prstGeom>
        </p:spPr>
      </p:pic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81" y="2067618"/>
            <a:ext cx="11926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8943573-422F-42D4-A32E-0030CD0F022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5905" y="5078970"/>
            <a:ext cx="1080292" cy="539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154EE3-6F71-48EA-B2B6-FA37C1F7F3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14311" y="5050764"/>
            <a:ext cx="1179745" cy="5743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55049-40B9-4406-8B39-764DE2F511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57076" y="5028325"/>
            <a:ext cx="1080292" cy="590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BF831D-36E5-4541-94A7-86445F3D189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50053" y="5021789"/>
            <a:ext cx="1090383" cy="596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5BB596-E9FA-4070-BA1B-A21385C4B84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55876" y="5028325"/>
            <a:ext cx="1154608" cy="5778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580673-F538-47DA-BAC2-53477944A8A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32538" y="3072785"/>
            <a:ext cx="1090384" cy="5625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68976B-A661-4E2F-9F8E-355A4188809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925001" y="5017395"/>
            <a:ext cx="1090383" cy="5902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E9C3FD-1294-4243-9C70-09E18858AC3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44784" y="5014669"/>
            <a:ext cx="1080293" cy="57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FF5A81-1608-4957-BF6C-37551EB5F18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5177" y="5992468"/>
            <a:ext cx="1091020" cy="5334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F793F3-FF52-4199-8517-4BE72F69D75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01381" y="5996339"/>
            <a:ext cx="1179745" cy="5334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D66697-2184-425F-B8E1-A074FDCED7C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238967" y="5992468"/>
            <a:ext cx="1080292" cy="5334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FADFF8-A0AF-40DD-95C3-4CE9526A271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650053" y="5993173"/>
            <a:ext cx="1090383" cy="5322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735AAC-60E3-4906-9C1F-3D4CB965CB1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026657" y="5992469"/>
            <a:ext cx="1183828" cy="5289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DB1E50-DE0F-4166-9507-FEF4C1CA2C3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290825" y="3054469"/>
            <a:ext cx="1104957" cy="562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4F1181-F836-408F-80EC-600AD871CAB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927008" y="2071722"/>
            <a:ext cx="1117091" cy="5850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1842C2-4A7A-48EE-9E7F-D9765642206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316641" y="5967084"/>
            <a:ext cx="1117091" cy="55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09010" y="2405498"/>
            <a:ext cx="7303770" cy="11182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www.allstar-sz.com </a:t>
            </a:r>
          </a:p>
          <a:p>
            <a:pPr algn="ctr">
              <a:lnSpc>
                <a:spcPct val="114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0755-27387986</a:t>
            </a:r>
          </a:p>
          <a:p>
            <a:pPr algn="ctr">
              <a:lnSpc>
                <a:spcPct val="114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137 1502 3810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（微信）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6" name="图片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18" y="347663"/>
            <a:ext cx="1232535" cy="4756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51060" y="629094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www.allstar-sz.com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08220" y="1755140"/>
            <a:ext cx="4763770" cy="4359275"/>
            <a:chOff x="7572" y="2809"/>
            <a:chExt cx="7502" cy="6865"/>
          </a:xfrm>
        </p:grpSpPr>
        <p:sp>
          <p:nvSpPr>
            <p:cNvPr id="7" name="TextBox 19"/>
            <p:cNvSpPr txBox="1"/>
            <p:nvPr/>
          </p:nvSpPr>
          <p:spPr>
            <a:xfrm>
              <a:off x="7572" y="2809"/>
              <a:ext cx="7502" cy="7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l"/>
              <a:r>
                <a:rPr lang="zh-CN" altLang="en-US" sz="2500" b="1" dirty="0">
                  <a:solidFill>
                    <a:schemeClr val="bg1"/>
                  </a:solidFill>
                  <a:effectLst>
                    <a:reflection blurRad="25400" stA="38000" endPos="38000" dist="76200" dir="5400000" sy="-100000" algn="bl" rotWithShape="0"/>
                  </a:effectLst>
                  <a:latin typeface="+mn-ea"/>
                </a:rPr>
                <a:t>深圳市爱世达资讯科技有限公司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956" y="6223"/>
              <a:ext cx="4642" cy="6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4000"/>
                </a:lnSpc>
                <a:buNone/>
              </a:pPr>
              <a:r>
                <a:rPr lang="en-US" altLang="zh-CN" sz="20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产品试用登录方式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91" y="9238"/>
              <a:ext cx="253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ea"/>
                  <a:ea typeface="+mj-ea"/>
                  <a:cs typeface="+mj-ea"/>
                </a:rPr>
                <a:t>K/3WISE</a:t>
              </a:r>
              <a:r>
                <a:rPr lang="zh-CN" altLang="en-US" sz="12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ea"/>
                  <a:ea typeface="+mj-ea"/>
                  <a:cs typeface="+mj-ea"/>
                </a:rPr>
                <a:t>下载请扫我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60" y="9238"/>
              <a:ext cx="271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err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ea"/>
                  <a:ea typeface="+mj-ea"/>
                  <a:cs typeface="+mj-ea"/>
                </a:rPr>
                <a:t>金蝶云</a:t>
              </a:r>
              <a:r>
                <a:rPr lang="zh-CN" altLang="en-US" sz="12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ea"/>
                  <a:ea typeface="+mj-ea"/>
                  <a:cs typeface="+mj-ea"/>
                </a:rPr>
                <a:t>星空下载请扫我</a:t>
              </a: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20" y="4430036"/>
            <a:ext cx="1354910" cy="132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324" y="4387195"/>
            <a:ext cx="1327942" cy="132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7F69FB-4DE1-4528-8EE9-9BB8A51F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46" y="1052085"/>
            <a:ext cx="2870348" cy="4286470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BC98A6-034E-45C6-A3B9-11C044F63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19181"/>
              </p:ext>
            </p:extLst>
          </p:nvPr>
        </p:nvGraphicFramePr>
        <p:xfrm>
          <a:off x="4960694" y="1727200"/>
          <a:ext cx="6357546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93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平台简介</a:t>
              </a:r>
            </a:p>
          </p:txBody>
        </p:sp>
      </p:grpSp>
      <p:pic>
        <p:nvPicPr>
          <p:cNvPr id="60" name="图片 59" descr="5b43083fe5fbf95805a82ef3b26e8a70"/>
          <p:cNvPicPr>
            <a:picLocks noChangeAspect="1"/>
          </p:cNvPicPr>
          <p:nvPr/>
        </p:nvPicPr>
        <p:blipFill>
          <a:blip r:embed="rId4"/>
          <a:srcRect t="20562" b="25285"/>
          <a:stretch>
            <a:fillRect/>
          </a:stretch>
        </p:blipFill>
        <p:spPr>
          <a:xfrm>
            <a:off x="9995535" y="-35560"/>
            <a:ext cx="2508885" cy="1358900"/>
          </a:xfrm>
          <a:prstGeom prst="rect">
            <a:avLst/>
          </a:prstGeom>
        </p:spPr>
      </p:pic>
      <p:pic>
        <p:nvPicPr>
          <p:cNvPr id="306" name="图片 3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51480" y="329565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【产品设计框架】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690370" y="4984115"/>
            <a:ext cx="1693545" cy="4375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移动供应链制单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911985" y="5421630"/>
            <a:ext cx="1116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入库/出库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调拨与盘点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委托与受托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查询/审核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3500755" y="4984115"/>
            <a:ext cx="1693545" cy="4375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移动生产汇报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793490" y="5421630"/>
            <a:ext cx="11080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齐套领料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工单汇报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工序汇报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BI生产看板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5311140" y="4984115"/>
            <a:ext cx="1693545" cy="4375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移动品质检验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4175" y="5421630"/>
            <a:ext cx="13874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IQC来料检验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IQC不良品处理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PQC制程检验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QA附件管理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7121525" y="4984115"/>
            <a:ext cx="1693545" cy="4375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移动资产盘点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486650" y="5421630"/>
            <a:ext cx="9639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盘点方案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资产查询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资产盘点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8931910" y="4984115"/>
            <a:ext cx="1693545" cy="4375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移动条码标签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127490" y="5421630"/>
            <a:ext cx="13023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标签设计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库存标签打印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客户标签打印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200">
                <a:solidFill>
                  <a:schemeClr val="bg1"/>
                </a:solidFill>
              </a:rPr>
              <a:t>SRM标签打印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651983" y="1541145"/>
            <a:ext cx="5799607" cy="3140075"/>
            <a:chOff x="9217" y="2555"/>
            <a:chExt cx="8410" cy="4945"/>
          </a:xfrm>
        </p:grpSpPr>
        <p:sp>
          <p:nvSpPr>
            <p:cNvPr id="28714" name="Text Box 43"/>
            <p:cNvSpPr txBox="1">
              <a:spLocks noChangeArrowheads="1"/>
            </p:cNvSpPr>
            <p:nvPr/>
          </p:nvSpPr>
          <p:spPr bwMode="auto">
            <a:xfrm>
              <a:off x="9217" y="4967"/>
              <a:ext cx="2215" cy="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7067A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latinLnBrk="1" hangingPunct="1"/>
              <a:r>
                <a:rPr kumimoji="1"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</a:t>
              </a:r>
              <a:r>
                <a:rPr kumimoji="1"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标准功能范围</a:t>
              </a:r>
              <a:endParaRPr kumimoji="1"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eaLnBrk="1" latinLnBrk="1" hangingPunct="1"/>
              <a:r>
                <a:rPr kumimoji="1"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（二维码</a:t>
              </a:r>
              <a:r>
                <a:rPr kumimoji="1"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/</a:t>
              </a:r>
              <a:r>
                <a:rPr kumimoji="1"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一维码）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518" y="2555"/>
              <a:ext cx="8109" cy="4945"/>
              <a:chOff x="9518" y="2555"/>
              <a:chExt cx="8109" cy="4945"/>
            </a:xfrm>
          </p:grpSpPr>
          <p:sp>
            <p:nvSpPr>
              <p:cNvPr id="28675" name="AutoShape 4"/>
              <p:cNvSpPr>
                <a:spLocks noChangeArrowheads="1"/>
              </p:cNvSpPr>
              <p:nvPr/>
            </p:nvSpPr>
            <p:spPr bwMode="auto">
              <a:xfrm flipV="1">
                <a:off x="12699" y="4782"/>
                <a:ext cx="4224" cy="707"/>
              </a:xfrm>
              <a:prstGeom prst="parallelogram">
                <a:avLst>
                  <a:gd name="adj" fmla="val 14944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76" name="AutoShape 5"/>
              <p:cNvSpPr>
                <a:spLocks noChangeArrowheads="1"/>
              </p:cNvSpPr>
              <p:nvPr/>
            </p:nvSpPr>
            <p:spPr bwMode="auto">
              <a:xfrm flipV="1">
                <a:off x="12666" y="5883"/>
                <a:ext cx="4227" cy="688"/>
              </a:xfrm>
              <a:prstGeom prst="parallelogram">
                <a:avLst>
                  <a:gd name="adj" fmla="val 153678"/>
                </a:avLst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77" name="AutoShape 6"/>
              <p:cNvSpPr>
                <a:spLocks noChangeArrowheads="1"/>
              </p:cNvSpPr>
              <p:nvPr/>
            </p:nvSpPr>
            <p:spPr bwMode="auto">
              <a:xfrm flipV="1">
                <a:off x="12690" y="3682"/>
                <a:ext cx="4227" cy="641"/>
              </a:xfrm>
              <a:prstGeom prst="parallelogram">
                <a:avLst>
                  <a:gd name="adj" fmla="val 165062"/>
                </a:avLst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78" name="AutoShape 7"/>
              <p:cNvSpPr>
                <a:spLocks noChangeArrowheads="1"/>
              </p:cNvSpPr>
              <p:nvPr/>
            </p:nvSpPr>
            <p:spPr bwMode="auto">
              <a:xfrm flipV="1">
                <a:off x="12699" y="2582"/>
                <a:ext cx="4224" cy="639"/>
              </a:xfrm>
              <a:prstGeom prst="parallelogram">
                <a:avLst>
                  <a:gd name="adj" fmla="val 16513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79" name="Line 8"/>
              <p:cNvSpPr>
                <a:spLocks noChangeShapeType="1"/>
              </p:cNvSpPr>
              <p:nvPr/>
            </p:nvSpPr>
            <p:spPr bwMode="auto">
              <a:xfrm flipV="1">
                <a:off x="12666" y="2582"/>
                <a:ext cx="0" cy="3301"/>
              </a:xfrm>
              <a:prstGeom prst="line">
                <a:avLst/>
              </a:prstGeom>
              <a:noFill/>
              <a:ln w="0">
                <a:solidFill>
                  <a:srgbClr val="001A5E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80" name="AutoShape 9"/>
              <p:cNvSpPr>
                <a:spLocks noChangeArrowheads="1"/>
              </p:cNvSpPr>
              <p:nvPr/>
            </p:nvSpPr>
            <p:spPr bwMode="auto">
              <a:xfrm>
                <a:off x="11630" y="4782"/>
                <a:ext cx="4224" cy="976"/>
              </a:xfrm>
              <a:prstGeom prst="parallelogram">
                <a:avLst>
                  <a:gd name="adj" fmla="val 10826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81" name="Freeform 10"/>
              <p:cNvSpPr/>
              <p:nvPr/>
            </p:nvSpPr>
            <p:spPr bwMode="auto">
              <a:xfrm>
                <a:off x="13267" y="3681"/>
                <a:ext cx="1035" cy="2072"/>
              </a:xfrm>
              <a:custGeom>
                <a:avLst/>
                <a:gdLst>
                  <a:gd name="T0" fmla="*/ 0 w 528"/>
                  <a:gd name="T1" fmla="*/ 981481 h 1056"/>
                  <a:gd name="T2" fmla="*/ 0 w 528"/>
                  <a:gd name="T3" fmla="*/ 2081212 h 1056"/>
                  <a:gd name="T4" fmla="*/ 1039812 w 528"/>
                  <a:gd name="T5" fmla="*/ 1111556 h 1056"/>
                  <a:gd name="T6" fmla="*/ 1039812 w 528"/>
                  <a:gd name="T7" fmla="*/ 0 h 1056"/>
                  <a:gd name="T8" fmla="*/ 0 w 528"/>
                  <a:gd name="T9" fmla="*/ 981481 h 10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8" h="1056">
                    <a:moveTo>
                      <a:pt x="0" y="498"/>
                    </a:moveTo>
                    <a:lnTo>
                      <a:pt x="0" y="1056"/>
                    </a:lnTo>
                    <a:lnTo>
                      <a:pt x="528" y="564"/>
                    </a:lnTo>
                    <a:lnTo>
                      <a:pt x="528" y="0"/>
                    </a:lnTo>
                    <a:lnTo>
                      <a:pt x="0" y="498"/>
                    </a:lnTo>
                    <a:close/>
                  </a:path>
                </a:pathLst>
              </a:custGeom>
              <a:solidFill>
                <a:srgbClr val="75ABEC"/>
              </a:solidFill>
              <a:ln w="9525" cap="flat" cmpd="sng">
                <a:solidFill>
                  <a:srgbClr val="001A5E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82" name="AutoShape 11"/>
              <p:cNvSpPr>
                <a:spLocks noChangeArrowheads="1"/>
              </p:cNvSpPr>
              <p:nvPr/>
            </p:nvSpPr>
            <p:spPr bwMode="auto">
              <a:xfrm>
                <a:off x="11621" y="5883"/>
                <a:ext cx="4227" cy="976"/>
              </a:xfrm>
              <a:prstGeom prst="parallelogram">
                <a:avLst>
                  <a:gd name="adj" fmla="val 108347"/>
                </a:avLst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83" name="AutoShape 12"/>
              <p:cNvSpPr>
                <a:spLocks noChangeArrowheads="1"/>
              </p:cNvSpPr>
              <p:nvPr/>
            </p:nvSpPr>
            <p:spPr bwMode="auto">
              <a:xfrm>
                <a:off x="11630" y="3674"/>
                <a:ext cx="4227" cy="977"/>
              </a:xfrm>
              <a:prstGeom prst="parallelogram">
                <a:avLst>
                  <a:gd name="adj" fmla="val 108172"/>
                </a:avLst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84" name="Line 13"/>
              <p:cNvSpPr>
                <a:spLocks noChangeShapeType="1"/>
              </p:cNvSpPr>
              <p:nvPr/>
            </p:nvSpPr>
            <p:spPr bwMode="auto">
              <a:xfrm flipV="1">
                <a:off x="11599" y="3557"/>
                <a:ext cx="0" cy="32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85" name="Line 14"/>
              <p:cNvSpPr>
                <a:spLocks noChangeShapeType="1"/>
              </p:cNvSpPr>
              <p:nvPr/>
            </p:nvSpPr>
            <p:spPr bwMode="auto">
              <a:xfrm flipV="1">
                <a:off x="14804" y="3557"/>
                <a:ext cx="0" cy="32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86" name="Freeform 15"/>
              <p:cNvSpPr/>
              <p:nvPr/>
            </p:nvSpPr>
            <p:spPr bwMode="auto">
              <a:xfrm>
                <a:off x="13267" y="2578"/>
                <a:ext cx="1035" cy="2073"/>
              </a:xfrm>
              <a:custGeom>
                <a:avLst/>
                <a:gdLst>
                  <a:gd name="T0" fmla="*/ 0 w 528"/>
                  <a:gd name="T1" fmla="*/ 981481 h 1056"/>
                  <a:gd name="T2" fmla="*/ 0 w 528"/>
                  <a:gd name="T3" fmla="*/ 2081213 h 1056"/>
                  <a:gd name="T4" fmla="*/ 1039812 w 528"/>
                  <a:gd name="T5" fmla="*/ 1111557 h 1056"/>
                  <a:gd name="T6" fmla="*/ 1039812 w 528"/>
                  <a:gd name="T7" fmla="*/ 0 h 1056"/>
                  <a:gd name="T8" fmla="*/ 0 w 528"/>
                  <a:gd name="T9" fmla="*/ 981481 h 10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8" h="1056">
                    <a:moveTo>
                      <a:pt x="0" y="498"/>
                    </a:moveTo>
                    <a:lnTo>
                      <a:pt x="0" y="1056"/>
                    </a:lnTo>
                    <a:lnTo>
                      <a:pt x="528" y="564"/>
                    </a:lnTo>
                    <a:lnTo>
                      <a:pt x="528" y="0"/>
                    </a:lnTo>
                    <a:lnTo>
                      <a:pt x="0" y="498"/>
                    </a:lnTo>
                    <a:close/>
                  </a:path>
                </a:pathLst>
              </a:custGeom>
              <a:solidFill>
                <a:srgbClr val="75ABEC"/>
              </a:solidFill>
              <a:ln w="9525" cap="flat" cmpd="sng">
                <a:solidFill>
                  <a:srgbClr val="001A5E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87" name="Line 16"/>
              <p:cNvSpPr>
                <a:spLocks noChangeShapeType="1"/>
              </p:cNvSpPr>
              <p:nvPr/>
            </p:nvSpPr>
            <p:spPr bwMode="auto">
              <a:xfrm>
                <a:off x="10494" y="2582"/>
                <a:ext cx="6921" cy="2"/>
              </a:xfrm>
              <a:prstGeom prst="line">
                <a:avLst/>
              </a:prstGeom>
              <a:noFill/>
              <a:ln w="19050">
                <a:solidFill>
                  <a:srgbClr val="001A5E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88" name="Line 17"/>
              <p:cNvSpPr>
                <a:spLocks noChangeShapeType="1"/>
              </p:cNvSpPr>
              <p:nvPr/>
            </p:nvSpPr>
            <p:spPr bwMode="auto">
              <a:xfrm>
                <a:off x="11333" y="2583"/>
                <a:ext cx="0" cy="974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C000"/>
                  </a:solidFill>
                </a:endParaRPr>
              </a:p>
            </p:txBody>
          </p:sp>
          <p:sp>
            <p:nvSpPr>
              <p:cNvPr id="28689" name="Line 18"/>
              <p:cNvSpPr>
                <a:spLocks noChangeShapeType="1"/>
              </p:cNvSpPr>
              <p:nvPr/>
            </p:nvSpPr>
            <p:spPr bwMode="auto">
              <a:xfrm>
                <a:off x="10464" y="6878"/>
                <a:ext cx="6951" cy="0"/>
              </a:xfrm>
              <a:prstGeom prst="line">
                <a:avLst/>
              </a:prstGeom>
              <a:noFill/>
              <a:ln w="19050">
                <a:solidFill>
                  <a:srgbClr val="001A5E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0" name="AutoShape 19"/>
              <p:cNvSpPr>
                <a:spLocks noChangeArrowheads="1"/>
              </p:cNvSpPr>
              <p:nvPr/>
            </p:nvSpPr>
            <p:spPr bwMode="auto">
              <a:xfrm>
                <a:off x="11630" y="2582"/>
                <a:ext cx="4224" cy="976"/>
              </a:xfrm>
              <a:prstGeom prst="parallelogram">
                <a:avLst>
                  <a:gd name="adj" fmla="val 108266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>
                    <a:alpha val="50195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91" name="Line 20"/>
              <p:cNvSpPr>
                <a:spLocks noChangeShapeType="1"/>
              </p:cNvSpPr>
              <p:nvPr/>
            </p:nvSpPr>
            <p:spPr bwMode="auto">
              <a:xfrm>
                <a:off x="12243" y="4131"/>
                <a:ext cx="3087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195"/>
                  </a:srgb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2" name="Text Box 21"/>
              <p:cNvSpPr txBox="1">
                <a:spLocks noChangeArrowheads="1"/>
              </p:cNvSpPr>
              <p:nvPr/>
            </p:nvSpPr>
            <p:spPr bwMode="auto">
              <a:xfrm>
                <a:off x="12499" y="2835"/>
                <a:ext cx="2305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项目定制化需求与改造</a:t>
                </a:r>
              </a:p>
            </p:txBody>
          </p:sp>
          <p:sp>
            <p:nvSpPr>
              <p:cNvPr id="28693" name="Text Box 22"/>
              <p:cNvSpPr txBox="1">
                <a:spLocks noChangeArrowheads="1"/>
              </p:cNvSpPr>
              <p:nvPr/>
            </p:nvSpPr>
            <p:spPr bwMode="auto">
              <a:xfrm>
                <a:off x="12533" y="6220"/>
                <a:ext cx="2030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ko-KR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VB/.NET/Android</a:t>
                </a:r>
              </a:p>
            </p:txBody>
          </p:sp>
          <p:sp>
            <p:nvSpPr>
              <p:cNvPr id="28694" name="Text Box 23"/>
              <p:cNvSpPr txBox="1">
                <a:spLocks noChangeArrowheads="1"/>
              </p:cNvSpPr>
              <p:nvPr/>
            </p:nvSpPr>
            <p:spPr bwMode="auto">
              <a:xfrm>
                <a:off x="11937" y="5348"/>
                <a:ext cx="1354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zh-CN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IPQC/FQC</a:t>
                </a:r>
              </a:p>
            </p:txBody>
          </p:sp>
          <p:sp>
            <p:nvSpPr>
              <p:cNvPr id="28695" name="Text Box 24"/>
              <p:cNvSpPr txBox="1">
                <a:spLocks noChangeArrowheads="1"/>
              </p:cNvSpPr>
              <p:nvPr/>
            </p:nvSpPr>
            <p:spPr bwMode="auto">
              <a:xfrm>
                <a:off x="13711" y="5331"/>
                <a:ext cx="1238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ko-KR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SN</a:t>
                </a:r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码绑定</a:t>
                </a:r>
                <a:endParaRPr kumimoji="1" lang="en-US" altLang="ko-KR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8696" name="Text Box 25"/>
              <p:cNvSpPr txBox="1">
                <a:spLocks noChangeArrowheads="1"/>
              </p:cNvSpPr>
              <p:nvPr/>
            </p:nvSpPr>
            <p:spPr bwMode="auto">
              <a:xfrm>
                <a:off x="13710" y="4244"/>
                <a:ext cx="1111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商贸流通</a:t>
                </a:r>
              </a:p>
            </p:txBody>
          </p:sp>
          <p:sp>
            <p:nvSpPr>
              <p:cNvPr id="28697" name="Text Box 26"/>
              <p:cNvSpPr txBox="1">
                <a:spLocks noChangeArrowheads="1"/>
              </p:cNvSpPr>
              <p:nvPr/>
            </p:nvSpPr>
            <p:spPr bwMode="auto">
              <a:xfrm>
                <a:off x="13996" y="3776"/>
                <a:ext cx="1699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zh-CN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QMS/</a:t>
                </a:r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质量追溯</a:t>
                </a:r>
                <a:endParaRPr kumimoji="1" lang="en-US" altLang="ko-KR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8698" name="Text Box 27"/>
              <p:cNvSpPr txBox="1">
                <a:spLocks noChangeArrowheads="1"/>
              </p:cNvSpPr>
              <p:nvPr/>
            </p:nvSpPr>
            <p:spPr bwMode="auto">
              <a:xfrm>
                <a:off x="12331" y="3780"/>
                <a:ext cx="1622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ko-KR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MES/</a:t>
                </a:r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生产执行</a:t>
                </a:r>
                <a:endParaRPr kumimoji="1" lang="en-US" altLang="ko-KR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8699" name="Line 28"/>
              <p:cNvSpPr>
                <a:spLocks noChangeShapeType="1"/>
              </p:cNvSpPr>
              <p:nvPr/>
            </p:nvSpPr>
            <p:spPr bwMode="auto">
              <a:xfrm flipV="1">
                <a:off x="16936" y="3220"/>
                <a:ext cx="0" cy="3351"/>
              </a:xfrm>
              <a:prstGeom prst="line">
                <a:avLst/>
              </a:prstGeom>
              <a:noFill/>
              <a:ln w="9525">
                <a:solidFill>
                  <a:schemeClr val="tx1">
                    <a:alpha val="50195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8700" name="Line 29"/>
              <p:cNvSpPr>
                <a:spLocks noChangeShapeType="1"/>
              </p:cNvSpPr>
              <p:nvPr/>
            </p:nvSpPr>
            <p:spPr bwMode="auto">
              <a:xfrm flipV="1">
                <a:off x="15855" y="2555"/>
                <a:ext cx="0" cy="3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1" name="Line 30"/>
              <p:cNvSpPr>
                <a:spLocks noChangeShapeType="1"/>
              </p:cNvSpPr>
              <p:nvPr/>
            </p:nvSpPr>
            <p:spPr bwMode="auto">
              <a:xfrm>
                <a:off x="10483" y="3556"/>
                <a:ext cx="6932" cy="0"/>
              </a:xfrm>
              <a:prstGeom prst="line">
                <a:avLst/>
              </a:prstGeom>
              <a:noFill/>
              <a:ln w="19050">
                <a:solidFill>
                  <a:srgbClr val="00173A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2" name="Line 31"/>
              <p:cNvSpPr>
                <a:spLocks noChangeShapeType="1"/>
              </p:cNvSpPr>
              <p:nvPr/>
            </p:nvSpPr>
            <p:spPr bwMode="auto">
              <a:xfrm>
                <a:off x="10480" y="4672"/>
                <a:ext cx="6936" cy="0"/>
              </a:xfrm>
              <a:prstGeom prst="line">
                <a:avLst/>
              </a:prstGeom>
              <a:noFill/>
              <a:ln w="19050">
                <a:solidFill>
                  <a:srgbClr val="001A5E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3" name="Line 32"/>
              <p:cNvSpPr>
                <a:spLocks noChangeShapeType="1"/>
              </p:cNvSpPr>
              <p:nvPr/>
            </p:nvSpPr>
            <p:spPr bwMode="auto">
              <a:xfrm>
                <a:off x="10476" y="5769"/>
                <a:ext cx="6939" cy="0"/>
              </a:xfrm>
              <a:prstGeom prst="line">
                <a:avLst/>
              </a:prstGeom>
              <a:noFill/>
              <a:ln w="19050">
                <a:solidFill>
                  <a:srgbClr val="001A5E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04" name="Text Box 33"/>
              <p:cNvSpPr txBox="1">
                <a:spLocks noChangeArrowheads="1"/>
              </p:cNvSpPr>
              <p:nvPr/>
            </p:nvSpPr>
            <p:spPr bwMode="auto">
              <a:xfrm>
                <a:off x="9518" y="3970"/>
                <a:ext cx="1835" cy="3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行业深度范围</a:t>
                </a:r>
              </a:p>
            </p:txBody>
          </p:sp>
          <p:sp>
            <p:nvSpPr>
              <p:cNvPr id="28705" name="Text Box 34"/>
              <p:cNvSpPr txBox="1">
                <a:spLocks noChangeArrowheads="1"/>
              </p:cNvSpPr>
              <p:nvPr/>
            </p:nvSpPr>
            <p:spPr bwMode="auto">
              <a:xfrm>
                <a:off x="17074" y="4967"/>
                <a:ext cx="535" cy="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</a:t>
                </a:r>
              </a:p>
            </p:txBody>
          </p:sp>
          <p:sp>
            <p:nvSpPr>
              <p:cNvPr id="28706" name="Text Box 35"/>
              <p:cNvSpPr txBox="1">
                <a:spLocks noChangeArrowheads="1"/>
              </p:cNvSpPr>
              <p:nvPr/>
            </p:nvSpPr>
            <p:spPr bwMode="auto">
              <a:xfrm>
                <a:off x="9862" y="6221"/>
                <a:ext cx="1313" cy="3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平台基础</a:t>
                </a:r>
              </a:p>
            </p:txBody>
          </p:sp>
          <p:sp>
            <p:nvSpPr>
              <p:cNvPr id="28707" name="Line 36"/>
              <p:cNvSpPr>
                <a:spLocks noChangeShapeType="1"/>
              </p:cNvSpPr>
              <p:nvPr/>
            </p:nvSpPr>
            <p:spPr bwMode="auto">
              <a:xfrm>
                <a:off x="11330" y="3586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C000"/>
                  </a:solidFill>
                </a:endParaRPr>
              </a:p>
            </p:txBody>
          </p:sp>
          <p:sp>
            <p:nvSpPr>
              <p:cNvPr id="28708" name="Line 37"/>
              <p:cNvSpPr>
                <a:spLocks noChangeShapeType="1"/>
              </p:cNvSpPr>
              <p:nvPr/>
            </p:nvSpPr>
            <p:spPr bwMode="auto">
              <a:xfrm>
                <a:off x="11327" y="4702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C000"/>
                  </a:solidFill>
                </a:endParaRPr>
              </a:p>
            </p:txBody>
          </p:sp>
          <p:sp>
            <p:nvSpPr>
              <p:cNvPr id="28709" name="Line 38"/>
              <p:cNvSpPr>
                <a:spLocks noChangeShapeType="1"/>
              </p:cNvSpPr>
              <p:nvPr/>
            </p:nvSpPr>
            <p:spPr bwMode="auto">
              <a:xfrm>
                <a:off x="11324" y="5818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C000"/>
                  </a:solidFill>
                </a:endParaRPr>
              </a:p>
            </p:txBody>
          </p:sp>
          <p:sp>
            <p:nvSpPr>
              <p:cNvPr id="28710" name="Line 39"/>
              <p:cNvSpPr>
                <a:spLocks noChangeShapeType="1"/>
              </p:cNvSpPr>
              <p:nvPr/>
            </p:nvSpPr>
            <p:spPr bwMode="auto">
              <a:xfrm>
                <a:off x="12116" y="5292"/>
                <a:ext cx="3176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195"/>
                  </a:srgb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11" name="Text Box 40"/>
              <p:cNvSpPr txBox="1">
                <a:spLocks noChangeArrowheads="1"/>
              </p:cNvSpPr>
              <p:nvPr/>
            </p:nvSpPr>
            <p:spPr bwMode="auto">
              <a:xfrm>
                <a:off x="14084" y="4906"/>
                <a:ext cx="1377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生产及工序</a:t>
                </a:r>
              </a:p>
            </p:txBody>
          </p:sp>
          <p:sp>
            <p:nvSpPr>
              <p:cNvPr id="28712" name="Text Box 41"/>
              <p:cNvSpPr txBox="1">
                <a:spLocks noChangeArrowheads="1"/>
              </p:cNvSpPr>
              <p:nvPr/>
            </p:nvSpPr>
            <p:spPr bwMode="auto">
              <a:xfrm>
                <a:off x="12035" y="4251"/>
                <a:ext cx="1233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制造工厂</a:t>
                </a:r>
              </a:p>
            </p:txBody>
          </p:sp>
          <p:sp>
            <p:nvSpPr>
              <p:cNvPr id="28713" name="Text Box 42"/>
              <p:cNvSpPr txBox="1">
                <a:spLocks noChangeArrowheads="1"/>
              </p:cNvSpPr>
              <p:nvPr/>
            </p:nvSpPr>
            <p:spPr bwMode="auto">
              <a:xfrm>
                <a:off x="12243" y="4942"/>
                <a:ext cx="1415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标准供应链</a:t>
                </a:r>
              </a:p>
            </p:txBody>
          </p:sp>
          <p:sp>
            <p:nvSpPr>
              <p:cNvPr id="28715" name="Text Box 44"/>
              <p:cNvSpPr txBox="1">
                <a:spLocks noChangeArrowheads="1"/>
              </p:cNvSpPr>
              <p:nvPr/>
            </p:nvSpPr>
            <p:spPr bwMode="auto">
              <a:xfrm>
                <a:off x="9758" y="2926"/>
                <a:ext cx="1313" cy="3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项目定制</a:t>
                </a:r>
              </a:p>
            </p:txBody>
          </p:sp>
          <p:sp>
            <p:nvSpPr>
              <p:cNvPr id="28716" name="Line 45"/>
              <p:cNvSpPr>
                <a:spLocks noChangeShapeType="1"/>
              </p:cNvSpPr>
              <p:nvPr/>
            </p:nvSpPr>
            <p:spPr bwMode="auto">
              <a:xfrm>
                <a:off x="17088" y="2583"/>
                <a:ext cx="0" cy="974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8717" name="Line 46"/>
              <p:cNvSpPr>
                <a:spLocks noChangeShapeType="1"/>
              </p:cNvSpPr>
              <p:nvPr/>
            </p:nvSpPr>
            <p:spPr bwMode="auto">
              <a:xfrm>
                <a:off x="17084" y="3586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8718" name="Line 47"/>
              <p:cNvSpPr>
                <a:spLocks noChangeShapeType="1"/>
              </p:cNvSpPr>
              <p:nvPr/>
            </p:nvSpPr>
            <p:spPr bwMode="auto">
              <a:xfrm>
                <a:off x="17081" y="4702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8719" name="Line 48"/>
              <p:cNvSpPr>
                <a:spLocks noChangeShapeType="1"/>
              </p:cNvSpPr>
              <p:nvPr/>
            </p:nvSpPr>
            <p:spPr bwMode="auto">
              <a:xfrm>
                <a:off x="17078" y="5818"/>
                <a:ext cx="0" cy="1086"/>
              </a:xfrm>
              <a:prstGeom prst="line">
                <a:avLst/>
              </a:prstGeom>
              <a:noFill/>
              <a:ln w="9525">
                <a:solidFill>
                  <a:srgbClr val="47B6E7">
                    <a:alpha val="50195"/>
                  </a:srgbClr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FFFF00"/>
                  </a:solidFill>
                </a:endParaRPr>
              </a:p>
            </p:txBody>
          </p:sp>
          <p:sp>
            <p:nvSpPr>
              <p:cNvPr id="28720" name="Text Box 49"/>
              <p:cNvSpPr txBox="1">
                <a:spLocks noChangeArrowheads="1"/>
              </p:cNvSpPr>
              <p:nvPr/>
            </p:nvSpPr>
            <p:spPr bwMode="auto">
              <a:xfrm>
                <a:off x="17064" y="3890"/>
                <a:ext cx="538" cy="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领域</a:t>
                </a:r>
              </a:p>
            </p:txBody>
          </p:sp>
          <p:sp>
            <p:nvSpPr>
              <p:cNvPr id="28721" name="Text Box 50"/>
              <p:cNvSpPr txBox="1">
                <a:spLocks noChangeArrowheads="1"/>
              </p:cNvSpPr>
              <p:nvPr/>
            </p:nvSpPr>
            <p:spPr bwMode="auto">
              <a:xfrm>
                <a:off x="17074" y="2783"/>
                <a:ext cx="535" cy="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定制</a:t>
                </a:r>
              </a:p>
            </p:txBody>
          </p:sp>
          <p:sp>
            <p:nvSpPr>
              <p:cNvPr id="28722" name="Text Box 51"/>
              <p:cNvSpPr txBox="1">
                <a:spLocks noChangeArrowheads="1"/>
              </p:cNvSpPr>
              <p:nvPr/>
            </p:nvSpPr>
            <p:spPr bwMode="auto">
              <a:xfrm>
                <a:off x="17089" y="6041"/>
                <a:ext cx="538" cy="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latinLnBrk="1" hangingPunct="1"/>
                <a:r>
                  <a:rPr kumimoji="1"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</a:t>
                </a:r>
              </a:p>
            </p:txBody>
          </p:sp>
          <p:sp>
            <p:nvSpPr>
              <p:cNvPr id="52" name="Text Box 25"/>
              <p:cNvSpPr txBox="1">
                <a:spLocks noChangeArrowheads="1"/>
              </p:cNvSpPr>
              <p:nvPr/>
            </p:nvSpPr>
            <p:spPr bwMode="auto">
              <a:xfrm>
                <a:off x="15510" y="3951"/>
                <a:ext cx="914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en-US" altLang="zh-CN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BI</a:t>
                </a:r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图表</a:t>
                </a:r>
                <a:endParaRPr kumimoji="1" lang="en-US" altLang="ko-KR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10504" y="7141"/>
                <a:ext cx="1919" cy="359"/>
              </a:xfrm>
              <a:prstGeom prst="roundRect">
                <a:avLst/>
              </a:prstGeom>
              <a:solidFill>
                <a:srgbClr val="00206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智能仓储</a:t>
                </a: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12882" y="7141"/>
                <a:ext cx="1919" cy="359"/>
              </a:xfrm>
              <a:prstGeom prst="roundRect">
                <a:avLst/>
              </a:prstGeom>
              <a:solidFill>
                <a:srgbClr val="00206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计划执行</a:t>
                </a: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15260" y="7141"/>
                <a:ext cx="1919" cy="359"/>
              </a:xfrm>
              <a:prstGeom prst="roundRect">
                <a:avLst/>
              </a:prstGeom>
              <a:solidFill>
                <a:srgbClr val="00206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品质监管</a:t>
                </a:r>
              </a:p>
            </p:txBody>
          </p:sp>
          <p:sp>
            <p:nvSpPr>
              <p:cNvPr id="59" name="Text Box 40"/>
              <p:cNvSpPr txBox="1">
                <a:spLocks noChangeArrowheads="1"/>
              </p:cNvSpPr>
              <p:nvPr/>
            </p:nvSpPr>
            <p:spPr bwMode="auto">
              <a:xfrm>
                <a:off x="15437" y="5124"/>
                <a:ext cx="1094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资产条码</a:t>
                </a:r>
              </a:p>
            </p:txBody>
          </p:sp>
          <p:sp>
            <p:nvSpPr>
              <p:cNvPr id="2" name="Text Box 25"/>
              <p:cNvSpPr txBox="1">
                <a:spLocks noChangeArrowheads="1"/>
              </p:cNvSpPr>
              <p:nvPr/>
            </p:nvSpPr>
            <p:spPr bwMode="auto">
              <a:xfrm>
                <a:off x="15437" y="2863"/>
                <a:ext cx="1140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客户标签</a:t>
                </a:r>
              </a:p>
            </p:txBody>
          </p:sp>
          <p:sp>
            <p:nvSpPr>
              <p:cNvPr id="61" name="Text Box 40"/>
              <p:cNvSpPr txBox="1">
                <a:spLocks noChangeArrowheads="1"/>
              </p:cNvSpPr>
              <p:nvPr/>
            </p:nvSpPr>
            <p:spPr bwMode="auto">
              <a:xfrm>
                <a:off x="15433" y="6221"/>
                <a:ext cx="1201" cy="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067A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1" hangingPunct="1"/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平板</a:t>
                </a:r>
                <a:r>
                  <a:rPr kumimoji="1" lang="en-US" altLang="zh-CN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/</a:t>
                </a:r>
                <a:r>
                  <a:rPr kumimoji="1" lang="zh-CN" altLang="en-US" sz="9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手机</a:t>
                </a:r>
                <a:endParaRPr kumimoji="1" lang="en-US" altLang="ko-KR" sz="9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208915" y="1558047"/>
            <a:ext cx="5647055" cy="3069665"/>
            <a:chOff x="1269" y="3117"/>
            <a:chExt cx="7459" cy="4804"/>
          </a:xfrm>
          <a:noFill/>
        </p:grpSpPr>
        <p:sp>
          <p:nvSpPr>
            <p:cNvPr id="15" name="圆角矩形 14"/>
            <p:cNvSpPr/>
            <p:nvPr/>
          </p:nvSpPr>
          <p:spPr>
            <a:xfrm>
              <a:off x="1269" y="3117"/>
              <a:ext cx="7459" cy="4804"/>
            </a:xfrm>
            <a:prstGeom prst="roundRect">
              <a:avLst/>
            </a:prstGeom>
            <a:noFill/>
            <a:ln>
              <a:solidFill>
                <a:srgbClr val="00206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67" y="3375"/>
              <a:ext cx="6790" cy="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◎ </a:t>
              </a:r>
              <a:r>
                <a:rPr lang="zh-CN" altLang="en-US" sz="1300" b="1" dirty="0">
                  <a:solidFill>
                    <a:schemeClr val="bg1"/>
                  </a:solidFill>
                </a:rPr>
                <a:t>一键式部署，支持公有云环境；</a:t>
              </a:r>
              <a:endParaRPr lang="en-US" altLang="zh-CN" sz="1300" b="1" dirty="0">
                <a:solidFill>
                  <a:schemeClr val="bg1"/>
                </a:solidFill>
              </a:endParaRPr>
            </a:p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◎ </a:t>
              </a:r>
              <a:r>
                <a:rPr lang="zh-CN" altLang="en-US" sz="1300" b="1" dirty="0">
                  <a:solidFill>
                    <a:schemeClr val="bg1"/>
                  </a:solidFill>
                </a:rPr>
                <a:t>国家专利产品，与金蝶云星空和K/3 Wise无缝集成；</a:t>
              </a:r>
            </a:p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◎ </a:t>
              </a:r>
              <a:r>
                <a:rPr lang="zh-CN" altLang="en-US" sz="1300" b="1" dirty="0">
                  <a:solidFill>
                    <a:schemeClr val="bg1"/>
                  </a:solidFill>
                </a:rPr>
                <a:t>完全移动化，高效完成传统</a:t>
              </a:r>
              <a:r>
                <a:rPr lang="en-US" altLang="zh-CN" sz="1300" b="1" dirty="0">
                  <a:solidFill>
                    <a:schemeClr val="bg1"/>
                  </a:solidFill>
                </a:rPr>
                <a:t>ERP</a:t>
              </a:r>
              <a:r>
                <a:rPr lang="zh-CN" altLang="en-US" sz="1300" b="1" dirty="0">
                  <a:solidFill>
                    <a:schemeClr val="bg1"/>
                  </a:solidFill>
                </a:rPr>
                <a:t>业务；</a:t>
              </a:r>
            </a:p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◎ </a:t>
              </a:r>
              <a:r>
                <a:rPr lang="zh-CN" altLang="en-US" sz="1300" b="1" dirty="0">
                  <a:solidFill>
                    <a:schemeClr val="bg1"/>
                  </a:solidFill>
                </a:rPr>
                <a:t>智能移动式动态电子报表及看板；</a:t>
              </a:r>
              <a:endParaRPr lang="en-US" altLang="zh-CN" sz="1300" b="1" dirty="0">
                <a:solidFill>
                  <a:schemeClr val="bg1"/>
                </a:solidFill>
              </a:endParaRPr>
            </a:p>
            <a:p>
              <a:pPr indent="0" algn="just">
                <a:lnSpc>
                  <a:spcPct val="150000"/>
                </a:lnSpc>
                <a:buNone/>
              </a:pPr>
              <a:endParaRPr lang="zh-CN" altLang="en-US" sz="1300" b="1" dirty="0">
                <a:solidFill>
                  <a:schemeClr val="bg1"/>
                </a:solidFill>
              </a:endParaRPr>
            </a:p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sym typeface="+mn-ea"/>
                </a:rPr>
                <a:t>【</a:t>
              </a:r>
              <a:r>
                <a:rPr lang="zh-CN" altLang="en-US" sz="1300" b="1" dirty="0">
                  <a:solidFill>
                    <a:schemeClr val="bg1"/>
                  </a:solidFill>
                  <a:sym typeface="+mn-ea"/>
                </a:rPr>
                <a:t>具体功能</a:t>
              </a:r>
              <a:r>
                <a:rPr lang="en-US" altLang="zh-CN" sz="1300" b="1" dirty="0">
                  <a:solidFill>
                    <a:schemeClr val="bg1"/>
                  </a:solidFill>
                  <a:sym typeface="+mn-ea"/>
                </a:rPr>
                <a:t>】</a:t>
              </a:r>
              <a:r>
                <a:rPr lang="zh-CN" altLang="en-US" sz="1300" b="1" dirty="0">
                  <a:solidFill>
                    <a:schemeClr val="bg1"/>
                  </a:solidFill>
                  <a:sym typeface="+mn-ea"/>
                </a:rPr>
                <a:t>：</a:t>
              </a:r>
              <a:endParaRPr lang="en-US" altLang="zh-CN" sz="1300" b="1" dirty="0">
                <a:solidFill>
                  <a:schemeClr val="bg1"/>
                </a:solidFill>
                <a:sym typeface="+mn-ea"/>
              </a:endParaRPr>
            </a:p>
            <a:p>
              <a:pPr indent="0" algn="just">
                <a:lnSpc>
                  <a:spcPct val="150000"/>
                </a:lnSpc>
                <a:buNone/>
              </a:pPr>
              <a:r>
                <a:rPr lang="en-US" altLang="zh-CN" sz="1300" b="1" dirty="0">
                  <a:solidFill>
                    <a:schemeClr val="bg1"/>
                  </a:solidFill>
                  <a:sym typeface="+mn-ea"/>
                </a:rPr>
                <a:t>       </a:t>
              </a:r>
              <a:r>
                <a:rPr lang="zh-CN" altLang="en-US" sz="1300" b="1" dirty="0">
                  <a:solidFill>
                    <a:schemeClr val="bg1"/>
                  </a:solidFill>
                  <a:sym typeface="+mn-ea"/>
                </a:rPr>
                <a:t>库存物流制单、调拨与盘点、生产和工序汇报、QA品质检验、固定资产盘点，以及库存物料和客户物料的条码标签设计、生成与打印、移动单据附件上传/审核/反审/查询/删除/打印等操作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DELL\Desktop\图片3.png图片3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2812328" y="5320030"/>
            <a:ext cx="6475730" cy="129730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功能设计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【业务应用范围】</a:t>
            </a:r>
          </a:p>
        </p:txBody>
      </p:sp>
      <p:sp>
        <p:nvSpPr>
          <p:cNvPr id="308" name="椭圆 3"/>
          <p:cNvSpPr/>
          <p:nvPr/>
        </p:nvSpPr>
        <p:spPr>
          <a:xfrm>
            <a:off x="1537335" y="1868170"/>
            <a:ext cx="1210310" cy="1236980"/>
          </a:xfrm>
          <a:prstGeom prst="ellipse">
            <a:avLst/>
          </a:prstGeom>
          <a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2" name="文本框 2"/>
          <p:cNvSpPr txBox="1">
            <a:spLocks noChangeArrowheads="1"/>
          </p:cNvSpPr>
          <p:nvPr/>
        </p:nvSpPr>
        <p:spPr bwMode="auto">
          <a:xfrm>
            <a:off x="1229995" y="3223895"/>
            <a:ext cx="182499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14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rPr>
              <a:t>ERP单据处理</a:t>
            </a:r>
            <a:endParaRPr lang="en-US" altLang="zh-CN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09" name="椭圆 5"/>
          <p:cNvSpPr/>
          <p:nvPr/>
        </p:nvSpPr>
        <p:spPr>
          <a:xfrm>
            <a:off x="3460115" y="1868170"/>
            <a:ext cx="1210310" cy="1236980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3" name="文本框 2"/>
          <p:cNvSpPr txBox="1">
            <a:spLocks noChangeArrowheads="1"/>
          </p:cNvSpPr>
          <p:nvPr/>
        </p:nvSpPr>
        <p:spPr bwMode="auto">
          <a:xfrm>
            <a:off x="3143885" y="3223895"/>
            <a:ext cx="182499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14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rPr>
              <a:t>QA检验</a:t>
            </a:r>
          </a:p>
        </p:txBody>
      </p:sp>
      <p:sp>
        <p:nvSpPr>
          <p:cNvPr id="310" name="椭圆 7"/>
          <p:cNvSpPr/>
          <p:nvPr/>
        </p:nvSpPr>
        <p:spPr>
          <a:xfrm>
            <a:off x="5323205" y="1868170"/>
            <a:ext cx="1210310" cy="1236980"/>
          </a:xfrm>
          <a:prstGeom prst="ellipse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4" name="文本框 2"/>
          <p:cNvSpPr txBox="1">
            <a:spLocks noChangeArrowheads="1"/>
          </p:cNvSpPr>
          <p:nvPr/>
        </p:nvSpPr>
        <p:spPr bwMode="auto">
          <a:xfrm>
            <a:off x="5057775" y="3193415"/>
            <a:ext cx="182499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14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电子看板</a:t>
            </a:r>
          </a:p>
        </p:txBody>
      </p:sp>
      <p:sp>
        <p:nvSpPr>
          <p:cNvPr id="311" name="椭圆 9"/>
          <p:cNvSpPr/>
          <p:nvPr/>
        </p:nvSpPr>
        <p:spPr>
          <a:xfrm>
            <a:off x="7277735" y="1868170"/>
            <a:ext cx="1210310" cy="1236980"/>
          </a:xfrm>
          <a:prstGeom prst="ellipse">
            <a:avLst/>
          </a:pr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000" r="-9000"/>
            </a:stretch>
          </a:blip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5" name="文本框 2"/>
          <p:cNvSpPr txBox="1">
            <a:spLocks noChangeArrowheads="1"/>
          </p:cNvSpPr>
          <p:nvPr/>
        </p:nvSpPr>
        <p:spPr bwMode="auto">
          <a:xfrm>
            <a:off x="6971665" y="3203575"/>
            <a:ext cx="182499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14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资产管理</a:t>
            </a:r>
          </a:p>
        </p:txBody>
      </p:sp>
      <p:sp>
        <p:nvSpPr>
          <p:cNvPr id="13" name="椭圆 12"/>
          <p:cNvSpPr/>
          <p:nvPr/>
        </p:nvSpPr>
        <p:spPr>
          <a:xfrm>
            <a:off x="9232265" y="1868170"/>
            <a:ext cx="1210310" cy="1236980"/>
          </a:xfrm>
          <a:prstGeom prst="ellipse">
            <a:avLst/>
          </a:prstGeom>
          <a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6" name="文本框 2"/>
          <p:cNvSpPr txBox="1">
            <a:spLocks noChangeArrowheads="1"/>
          </p:cNvSpPr>
          <p:nvPr/>
        </p:nvSpPr>
        <p:spPr bwMode="auto">
          <a:xfrm>
            <a:off x="8885555" y="3192780"/>
            <a:ext cx="182499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14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条码标签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24648" y="5676900"/>
            <a:ext cx="800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我们能配套ERP高效完成日常繁琐的工作！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78205" y="3821430"/>
            <a:ext cx="10039985" cy="468630"/>
            <a:chOff x="862" y="6047"/>
            <a:chExt cx="16004" cy="738"/>
          </a:xfrm>
        </p:grpSpPr>
        <p:grpSp>
          <p:nvGrpSpPr>
            <p:cNvPr id="156" name="组合 155"/>
            <p:cNvGrpSpPr/>
            <p:nvPr/>
          </p:nvGrpSpPr>
          <p:grpSpPr>
            <a:xfrm>
              <a:off x="862" y="6047"/>
              <a:ext cx="5059" cy="737"/>
              <a:chOff x="5252" y="2005"/>
              <a:chExt cx="9473" cy="899"/>
            </a:xfrm>
          </p:grpSpPr>
          <p:sp>
            <p:nvSpPr>
              <p:cNvPr id="157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    <p:cNvSpPr/>
              <p:nvPr/>
            </p:nvSpPr>
            <p:spPr>
              <a:xfrm>
                <a:off x="5479" y="2005"/>
                <a:ext cx="9246" cy="899"/>
              </a:xfrm>
              <a:prstGeom prst="roundRect">
                <a:avLst>
                  <a:gd name="adj" fmla="val 6141"/>
                </a:avLst>
              </a:prstGeom>
              <a:gradFill flip="none" rotWithShape="1">
                <a:gsLst>
                  <a:gs pos="0">
                    <a:srgbClr val="599EE7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5252" y="2131"/>
                <a:ext cx="9444" cy="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/>
                        </a:gs>
                      </a:gsLst>
                      <a:lin ang="5400000" scaled="0"/>
                    </a:gradFill>
                    <a:sym typeface="+mn-ea"/>
                  </a:rPr>
                  <a:t>我们就是一台移动化的PC终端设备</a:t>
                </a:r>
                <a:endParaRPr lang="zh-CN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ang="5400000"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6322" y="6047"/>
              <a:ext cx="5059" cy="737"/>
              <a:chOff x="5252" y="2005"/>
              <a:chExt cx="9473" cy="899"/>
            </a:xfrm>
          </p:grpSpPr>
          <p:sp>
            <p:nvSpPr>
              <p:cNvPr id="3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    <p:cNvSpPr/>
              <p:nvPr/>
            </p:nvSpPr>
            <p:spPr>
              <a:xfrm>
                <a:off x="5479" y="2005"/>
                <a:ext cx="9246" cy="899"/>
              </a:xfrm>
              <a:prstGeom prst="roundRect">
                <a:avLst>
                  <a:gd name="adj" fmla="val 6141"/>
                </a:avLst>
              </a:prstGeom>
              <a:gradFill flip="none" rotWithShape="1">
                <a:gsLst>
                  <a:gs pos="0">
                    <a:srgbClr val="599EE7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252" y="2131"/>
                <a:ext cx="9444" cy="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/>
                        </a:gs>
                      </a:gsLst>
                      <a:lin ang="5400000" scaled="0"/>
                    </a:gradFill>
                    <a:sym typeface="+mn-ea"/>
                  </a:rPr>
                  <a:t>我们就是一台PDA条形码读写设备</a:t>
                </a:r>
                <a:endParaRPr lang="zh-CN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ang="5400000"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1808" y="6049"/>
              <a:ext cx="5059" cy="737"/>
              <a:chOff x="5252" y="2005"/>
              <a:chExt cx="9473" cy="899"/>
            </a:xfrm>
          </p:grpSpPr>
          <p:sp>
            <p:nvSpPr>
              <p:cNvPr id="9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    <p:cNvSpPr/>
              <p:nvPr/>
            </p:nvSpPr>
            <p:spPr>
              <a:xfrm>
                <a:off x="5479" y="2005"/>
                <a:ext cx="9246" cy="899"/>
              </a:xfrm>
              <a:prstGeom prst="roundRect">
                <a:avLst>
                  <a:gd name="adj" fmla="val 6141"/>
                </a:avLst>
              </a:prstGeom>
              <a:gradFill flip="none" rotWithShape="1">
                <a:gsLst>
                  <a:gs pos="0">
                    <a:srgbClr val="599EE7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252" y="2131"/>
                <a:ext cx="9444" cy="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/>
                        </a:gs>
                      </a:gsLst>
                      <a:lin ang="5400000" scaled="0"/>
                    </a:gradFill>
                    <a:sym typeface="+mn-ea"/>
                  </a:rPr>
                  <a:t>我们就是一台移动报表与看板设备</a:t>
                </a:r>
                <a:endParaRPr lang="zh-CN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ang="5400000"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458085" y="4580255"/>
            <a:ext cx="6511925" cy="467995"/>
            <a:chOff x="862" y="6047"/>
            <a:chExt cx="10519" cy="737"/>
          </a:xfrm>
        </p:grpSpPr>
        <p:grpSp>
          <p:nvGrpSpPr>
            <p:cNvPr id="14" name="组合 13"/>
            <p:cNvGrpSpPr/>
            <p:nvPr/>
          </p:nvGrpSpPr>
          <p:grpSpPr>
            <a:xfrm>
              <a:off x="862" y="6047"/>
              <a:ext cx="5059" cy="737"/>
              <a:chOff x="5252" y="2005"/>
              <a:chExt cx="9473" cy="899"/>
            </a:xfrm>
          </p:grpSpPr>
          <p:sp>
            <p:nvSpPr>
              <p:cNvPr id="16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    <p:cNvSpPr/>
              <p:nvPr/>
            </p:nvSpPr>
            <p:spPr>
              <a:xfrm>
                <a:off x="5479" y="2005"/>
                <a:ext cx="9246" cy="899"/>
              </a:xfrm>
              <a:prstGeom prst="roundRect">
                <a:avLst>
                  <a:gd name="adj" fmla="val 6141"/>
                </a:avLst>
              </a:prstGeom>
              <a:gradFill flip="none" rotWithShape="1">
                <a:gsLst>
                  <a:gs pos="0">
                    <a:srgbClr val="599EE7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252" y="2131"/>
                <a:ext cx="9444" cy="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1400" b="1"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/>
                        </a:gs>
                      </a:gsLst>
                      <a:lin ang="5400000" scaled="0"/>
                    </a:gradFill>
                    <a:sym typeface="+mn-ea"/>
                  </a:rPr>
                  <a:t>我们就是一台品质检验记录设备</a:t>
                </a:r>
                <a:endParaRPr lang="zh-CN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ang="5400000"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22" y="6047"/>
              <a:ext cx="5059" cy="737"/>
              <a:chOff x="5252" y="2005"/>
              <a:chExt cx="9473" cy="899"/>
            </a:xfrm>
          </p:grpSpPr>
          <p:sp>
            <p:nvSpPr>
              <p:cNvPr id="20" name="PA_圆角矩形 3" descr="KSO_WM_UNIT_INDEX=1_1_1&amp;KSO_WM_UNIT_TYPE=n_h_a&amp;KSO_WM_UNIT_ID=wpsdiag20161022_1*n_h_a*1_1_1&amp;KSO_WM_UNIT_LAYERLEVEL=1_1_1&amp;KSO_WM_UNIT_HIGHLIGHT=0&amp;KSO_WM_UNIT_CLEAR=0&amp;KSO_WM_UNIT_COMPATIBLE=0&amp;KSO_WM_UNIT_PRESET_TEXT=Lorem&amp;KSO_WM_UNIT_VALUE=14&amp;KSO_WM_TAG_VERSION=1.0&amp;KSO_WM_BEAUTIFY_FLAG=#wm#&amp;KSO_WM_TEMPLATE_CATEGORY=wpsdiag&amp;KSO_WM_TEMPLATE_INDEX=20161022&amp;KSO_WM_SLIDE_ITEM_CNT=1&amp;KSO_WM_DIAGRAM_GROUP_CODE=n1_1&amp;KSO_WM_UNIT_FILL_FORE_SCHEMECOLOR_INDEX=6&amp;KSO_WM_UNIT_TEXT_FILL_FORE_SCHEMECOLOR_INDEX=1&amp;KSO_WM_UNIT_FILL_TYPE=3&amp;KSO_WM_UNIT_FILL_BACK_SCHEMECOLOR_INDEX=10&amp;KSO_WM_UNIT_TEXT_FILL_TYPE=1"/>
              <p:cNvSpPr/>
              <p:nvPr/>
            </p:nvSpPr>
            <p:spPr>
              <a:xfrm>
                <a:off x="5479" y="2005"/>
                <a:ext cx="9246" cy="899"/>
              </a:xfrm>
              <a:prstGeom prst="roundRect">
                <a:avLst>
                  <a:gd name="adj" fmla="val 6141"/>
                </a:avLst>
              </a:prstGeom>
              <a:gradFill flip="none" rotWithShape="1">
                <a:gsLst>
                  <a:gs pos="0">
                    <a:srgbClr val="599EE7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252" y="2131"/>
                <a:ext cx="9444" cy="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1400" b="1">
                    <a:gradFill>
                      <a:gsLst>
                        <a:gs pos="0">
                          <a:srgbClr val="012D86"/>
                        </a:gs>
                        <a:gs pos="100000">
                          <a:srgbClr val="0E2557"/>
                        </a:gs>
                      </a:gsLst>
                      <a:lin ang="5400000" scaled="0"/>
                    </a:gradFill>
                    <a:sym typeface="+mn-ea"/>
                  </a:rPr>
                  <a:t>我们就是一台资产管理设备</a:t>
                </a:r>
                <a:endParaRPr lang="zh-CN" altLang="en-US" sz="14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ang="5400000"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整体流程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3027045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【模拟业务场景】</a:t>
            </a:r>
          </a:p>
        </p:txBody>
      </p:sp>
      <p:grpSp>
        <p:nvGrpSpPr>
          <p:cNvPr id="193" name="组合 192"/>
          <p:cNvGrpSpPr/>
          <p:nvPr/>
        </p:nvGrpSpPr>
        <p:grpSpPr>
          <a:xfrm>
            <a:off x="694055" y="1073150"/>
            <a:ext cx="10568940" cy="5393690"/>
            <a:chOff x="769" y="1675"/>
            <a:chExt cx="16644" cy="8494"/>
          </a:xfrm>
        </p:grpSpPr>
        <p:grpSp>
          <p:nvGrpSpPr>
            <p:cNvPr id="10" name="组合 9"/>
            <p:cNvGrpSpPr/>
            <p:nvPr/>
          </p:nvGrpSpPr>
          <p:grpSpPr>
            <a:xfrm>
              <a:off x="803" y="9273"/>
              <a:ext cx="16501" cy="897"/>
              <a:chOff x="1767" y="8847"/>
              <a:chExt cx="15130" cy="688"/>
            </a:xfrm>
            <a:solidFill>
              <a:srgbClr val="001A5E">
                <a:alpha val="67000"/>
              </a:srgbClr>
            </a:solidFill>
          </p:grpSpPr>
          <p:sp>
            <p:nvSpPr>
              <p:cNvPr id="2" name="圆角矩形 1"/>
              <p:cNvSpPr/>
              <p:nvPr/>
            </p:nvSpPr>
            <p:spPr>
              <a:xfrm>
                <a:off x="1767" y="8847"/>
                <a:ext cx="2811" cy="68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</a:rPr>
                  <a:t>快速查询</a:t>
                </a:r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4847" y="8847"/>
                <a:ext cx="2811" cy="68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>
                    <a:solidFill>
                      <a:schemeClr val="bg1"/>
                    </a:solidFill>
                    <a:sym typeface="+mn-ea"/>
                  </a:rPr>
                  <a:t>快速打印</a:t>
                </a: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7927" y="8847"/>
                <a:ext cx="2811" cy="68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>
                    <a:solidFill>
                      <a:schemeClr val="bg1"/>
                    </a:solidFill>
                    <a:sym typeface="+mn-ea"/>
                  </a:rPr>
                  <a:t>快速盘点</a:t>
                </a: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1007" y="8847"/>
                <a:ext cx="2811" cy="68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>
                    <a:solidFill>
                      <a:schemeClr val="bg1"/>
                    </a:solidFill>
                    <a:sym typeface="+mn-ea"/>
                  </a:rPr>
                  <a:t>快速做单</a:t>
                </a: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14087" y="8847"/>
                <a:ext cx="2811" cy="68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1400" b="1">
                    <a:solidFill>
                      <a:schemeClr val="bg1"/>
                    </a:solidFill>
                    <a:sym typeface="+mn-ea"/>
                  </a:rPr>
                  <a:t>快速质检</a:t>
                </a:r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>
              <a:off x="769" y="1675"/>
              <a:ext cx="16644" cy="7386"/>
              <a:chOff x="769" y="1675"/>
              <a:chExt cx="16644" cy="7386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769" y="1675"/>
                <a:ext cx="16644" cy="7386"/>
                <a:chOff x="714" y="1685"/>
                <a:chExt cx="16644" cy="7386"/>
              </a:xfrm>
            </p:grpSpPr>
            <p:grpSp>
              <p:nvGrpSpPr>
                <p:cNvPr id="125" name="组合 124"/>
                <p:cNvGrpSpPr/>
                <p:nvPr/>
              </p:nvGrpSpPr>
              <p:grpSpPr>
                <a:xfrm>
                  <a:off x="714" y="1685"/>
                  <a:ext cx="16644" cy="7386"/>
                  <a:chOff x="977" y="1580"/>
                  <a:chExt cx="16644" cy="7386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977" y="1580"/>
                    <a:ext cx="16644" cy="7386"/>
                    <a:chOff x="2675" y="2841"/>
                    <a:chExt cx="13691" cy="5699"/>
                  </a:xfrm>
                </p:grpSpPr>
                <p:sp>
                  <p:nvSpPr>
                    <p:cNvPr id="59" name="矩形 58"/>
                    <p:cNvSpPr/>
                    <p:nvPr/>
                  </p:nvSpPr>
                  <p:spPr>
                    <a:xfrm>
                      <a:off x="4988" y="4575"/>
                      <a:ext cx="9559" cy="1400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 w="22225">
                      <a:solidFill>
                        <a:srgbClr val="00206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4982" y="2850"/>
                      <a:ext cx="9565" cy="5678"/>
                      <a:chOff x="4982" y="2850"/>
                      <a:chExt cx="7161" cy="5678"/>
                    </a:xfrm>
                  </p:grpSpPr>
                  <p:sp>
                    <p:nvSpPr>
                      <p:cNvPr id="58" name="矩形 57"/>
                      <p:cNvSpPr/>
                      <p:nvPr/>
                    </p:nvSpPr>
                    <p:spPr>
                      <a:xfrm>
                        <a:off x="4982" y="2850"/>
                        <a:ext cx="7152" cy="1724"/>
                      </a:xfrm>
                      <a:prstGeom prst="rect">
                        <a:avLst/>
                      </a:prstGeom>
                      <a:solidFill>
                        <a:srgbClr val="518AD9"/>
                      </a:solidFill>
                      <a:ln w="22225">
                        <a:solidFill>
                          <a:srgbClr val="00206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grpSp>
                    <p:nvGrpSpPr>
                      <p:cNvPr id="86" name="组合 85"/>
                      <p:cNvGrpSpPr/>
                      <p:nvPr/>
                    </p:nvGrpSpPr>
                    <p:grpSpPr>
                      <a:xfrm>
                        <a:off x="5033" y="4613"/>
                        <a:ext cx="1085" cy="996"/>
                        <a:chOff x="9325126" y="3738313"/>
                        <a:chExt cx="1381734" cy="1060242"/>
                      </a:xfrm>
                    </p:grpSpPr>
                    <p:pic>
                      <p:nvPicPr>
                        <p:cNvPr id="87" name="图片 8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25126" y="3738313"/>
                          <a:ext cx="1381734" cy="10602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88" name="文本框 87"/>
                        <p:cNvSpPr txBox="1"/>
                        <p:nvPr/>
                      </p:nvSpPr>
                      <p:spPr>
                        <a:xfrm>
                          <a:off x="9495788" y="3942697"/>
                          <a:ext cx="618770" cy="35645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QA</a:t>
                          </a:r>
                        </a:p>
                      </p:txBody>
                    </p:sp>
                  </p:grpSp>
                  <p:sp>
                    <p:nvSpPr>
                      <p:cNvPr id="100" name="矩形 99"/>
                      <p:cNvSpPr/>
                      <p:nvPr/>
                    </p:nvSpPr>
                    <p:spPr>
                      <a:xfrm>
                        <a:off x="4991" y="7497"/>
                        <a:ext cx="7143" cy="1031"/>
                      </a:xfrm>
                      <a:prstGeom prst="rect">
                        <a:avLst/>
                      </a:prstGeom>
                      <a:solidFill>
                        <a:srgbClr val="518AD9"/>
                      </a:solidFill>
                      <a:ln w="22225">
                        <a:solidFill>
                          <a:srgbClr val="00206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1" name="矩形 100"/>
                      <p:cNvSpPr/>
                      <p:nvPr/>
                    </p:nvSpPr>
                    <p:spPr>
                      <a:xfrm>
                        <a:off x="8973" y="5968"/>
                        <a:ext cx="1641" cy="1534"/>
                      </a:xfrm>
                      <a:prstGeom prst="rect">
                        <a:avLst/>
                      </a:prstGeom>
                      <a:solidFill>
                        <a:srgbClr val="518AD9"/>
                      </a:solidFill>
                      <a:ln w="22225">
                        <a:solidFill>
                          <a:srgbClr val="00206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2" name="矩形 101"/>
                      <p:cNvSpPr/>
                      <p:nvPr/>
                    </p:nvSpPr>
                    <p:spPr>
                      <a:xfrm>
                        <a:off x="4991" y="5955"/>
                        <a:ext cx="7152" cy="1542"/>
                      </a:xfrm>
                      <a:prstGeom prst="rect">
                        <a:avLst/>
                      </a:prstGeom>
                      <a:solidFill>
                        <a:srgbClr val="518AD9"/>
                      </a:solidFill>
                      <a:ln w="22225">
                        <a:solidFill>
                          <a:srgbClr val="00206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11" name="矩形 10"/>
                    <p:cNvSpPr/>
                    <p:nvPr/>
                  </p:nvSpPr>
                  <p:spPr>
                    <a:xfrm>
                      <a:off x="2676" y="2842"/>
                      <a:ext cx="2307" cy="1763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</a:rPr>
                        <a:t>快速完成初</a:t>
                      </a:r>
                    </a:p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</a:rPr>
                        <a:t>始化</a:t>
                      </a: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>
                    <a:xfrm>
                      <a:off x="2675" y="4592"/>
                      <a:ext cx="2307" cy="2959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sym typeface="+mn-ea"/>
                        </a:rPr>
                        <a:t>快速完成</a:t>
                      </a:r>
                    </a:p>
                    <a:p>
                      <a:pPr lvl="0"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sym typeface="+mn-ea"/>
                        </a:rPr>
                        <a:t>ERP业务操作</a:t>
                      </a:r>
                    </a:p>
                  </p:txBody>
                </p:sp>
                <p:sp>
                  <p:nvSpPr>
                    <p:cNvPr id="14" name="矩形 13"/>
                    <p:cNvSpPr/>
                    <p:nvPr/>
                  </p:nvSpPr>
                  <p:spPr>
                    <a:xfrm>
                      <a:off x="2675" y="7511"/>
                      <a:ext cx="2307" cy="1028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lstStyle/>
                    <a:p>
                      <a:pPr lvl="0"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sym typeface="+mn-ea"/>
                        </a:rPr>
                        <a:t>完整的业务</a:t>
                      </a:r>
                    </a:p>
                    <a:p>
                      <a:pPr lvl="0"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sym typeface="+mn-ea"/>
                        </a:rPr>
                        <a:t>追溯</a:t>
                      </a:r>
                    </a:p>
                  </p:txBody>
                </p:sp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14547" y="2841"/>
                      <a:ext cx="1819" cy="1721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lnSpc>
                          <a:spcPts val="1700"/>
                        </a:lnSpc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</a:rPr>
                        <a:t>①标签设计</a:t>
                      </a:r>
                    </a:p>
                    <a:p>
                      <a:pPr algn="ctr" fontAlgn="auto">
                        <a:lnSpc>
                          <a:spcPts val="1700"/>
                        </a:lnSpc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</a:rPr>
                        <a:t>②标签打印</a:t>
                      </a:r>
                    </a:p>
                    <a:p>
                      <a:pPr algn="ctr" fontAlgn="auto">
                        <a:lnSpc>
                          <a:spcPts val="1700"/>
                        </a:lnSpc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n-ea"/>
                        </a:rPr>
                        <a:t>③初始盘点</a:t>
                      </a:r>
                    </a:p>
                  </p:txBody>
                </p:sp>
                <p:sp>
                  <p:nvSpPr>
                    <p:cNvPr id="18" name="矩形 17"/>
                    <p:cNvSpPr/>
                    <p:nvPr/>
                  </p:nvSpPr>
                  <p:spPr>
                    <a:xfrm>
                      <a:off x="14547" y="4563"/>
                      <a:ext cx="1810" cy="2947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endParaRPr lang="zh-CN" altLang="en-US" sz="1200" b="1">
                        <a:solidFill>
                          <a:schemeClr val="bg1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20" name="矩形 19"/>
                    <p:cNvSpPr/>
                    <p:nvPr/>
                  </p:nvSpPr>
                  <p:spPr>
                    <a:xfrm>
                      <a:off x="14547" y="7488"/>
                      <a:ext cx="1810" cy="1052"/>
                    </a:xfrm>
                    <a:prstGeom prst="rect">
                      <a:avLst/>
                    </a:prstGeom>
                    <a:solidFill>
                      <a:srgbClr val="518AD9"/>
                    </a:solidFill>
                    <a:ln>
                      <a:noFill/>
                    </a:ln>
                    <a:effectLst>
                      <a:innerShdw blurRad="114300">
                        <a:srgbClr val="00308A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endParaRPr lang="zh-CN" altLang="en-US" sz="1200" b="1">
                        <a:solidFill>
                          <a:schemeClr val="bg1"/>
                        </a:solidFill>
                        <a:latin typeface="+mn-ea"/>
                      </a:endParaRPr>
                    </a:p>
                  </p:txBody>
                </p:sp>
                <p:pic>
                  <p:nvPicPr>
                    <p:cNvPr id="15" name="Picture 31" descr="E:\A.项目文档\林生\PPT素材\金蝶Ppt图库\插图库\矢量图库\办公\085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180" y="3059"/>
                      <a:ext cx="936" cy="101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15" descr="BD05515_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44" y="3066"/>
                      <a:ext cx="1220" cy="108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6" name="Picture 31" descr="2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140" y="4795"/>
                      <a:ext cx="786" cy="7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1" name="Picture 34" descr="E:\A.项目文档\林生\PPT素材\金蝶Ppt图库\插图库\矢量图库\办公\097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054" y="4623"/>
                      <a:ext cx="1073" cy="9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3" name="Picture 35" descr="E:\A.项目文档\林生\PPT素材\金蝶Ppt图库\插图库\矢量图库\办公\098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79" y="6343"/>
                      <a:ext cx="883" cy="6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" name="Picture 282" descr="PE01668_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/>
                    <a:srcRect/>
                    <a:stretch>
                      <a:fillRect/>
                    </a:stretch>
                  </p:blipFill>
                  <p:spPr bwMode="auto">
                    <a:xfrm>
                      <a:off x="8882" y="4617"/>
                      <a:ext cx="1003" cy="9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50" name="图片 49"/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0593" y="6238"/>
                      <a:ext cx="789" cy="885"/>
                    </a:xfrm>
                    <a:prstGeom prst="rect">
                      <a:avLst/>
                    </a:prstGeom>
                  </p:spPr>
                </p:pic>
                <p:graphicFrame>
                  <p:nvGraphicFramePr>
                    <p:cNvPr id="65" name="Object 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9494" y="7473"/>
                    <a:ext cx="696" cy="739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646" name="CorelDRAW" r:id="rId14" imgW="2884170" imgH="2562225" progId="CorelDRAW.Graphic.9">
                            <p:embed/>
                          </p:oleObj>
                        </mc:Choice>
                        <mc:Fallback>
                          <p:oleObj name="CorelDRAW" r:id="rId14" imgW="2884170" imgH="2562225" progId="CorelDRAW.Graphic.9">
                            <p:embed/>
                            <p:pic>
                              <p:nvPicPr>
                                <p:cNvPr id="0" name="图片 8485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9494" y="7473"/>
                                  <a:ext cx="696" cy="73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pic>
                  <p:nvPicPr>
                    <p:cNvPr id="72" name="图片 71"/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61" y="4654"/>
                      <a:ext cx="887" cy="99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11668" y="2957"/>
                      <a:ext cx="2607" cy="1027"/>
                      <a:chOff x="4529270" y="664300"/>
                      <a:chExt cx="3335085" cy="1096958"/>
                    </a:xfrm>
                  </p:grpSpPr>
                  <p:graphicFrame>
                    <p:nvGraphicFramePr>
                      <p:cNvPr id="74" name="Object 156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438109" y="664300"/>
                      <a:ext cx="2426246" cy="1096958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647" name="CorelDRAW" r:id="rId17" imgW="7258050" imgH="4429125" progId="CorelDRAW.Graphic.9">
                              <p:embed/>
                            </p:oleObj>
                          </mc:Choice>
                          <mc:Fallback>
                            <p:oleObj name="CorelDRAW" r:id="rId17" imgW="7258050" imgH="4429125" progId="CorelDRAW.Graphic.9">
                              <p:embed/>
                              <p:pic>
                                <p:nvPicPr>
                                  <p:cNvPr id="0" name="图片 8486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438109" y="664300"/>
                                    <a:ext cx="2426246" cy="109695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sp>
                    <p:nvSpPr>
                      <p:cNvPr id="75" name="Freeform 14"/>
                      <p:cNvSpPr/>
                      <p:nvPr/>
                    </p:nvSpPr>
                    <p:spPr bwMode="auto">
                      <a:xfrm rot="4883460">
                        <a:off x="4774420" y="869390"/>
                        <a:ext cx="403773" cy="894073"/>
                      </a:xfrm>
                      <a:custGeom>
                        <a:avLst/>
                        <a:gdLst>
                          <a:gd name="T0" fmla="*/ 2147483647 w 404"/>
                          <a:gd name="T1" fmla="*/ 2147483647 h 1294"/>
                          <a:gd name="T2" fmla="*/ 2147483647 w 404"/>
                          <a:gd name="T3" fmla="*/ 0 h 1294"/>
                          <a:gd name="T4" fmla="*/ 2147483647 w 404"/>
                          <a:gd name="T5" fmla="*/ 2147483647 h 1294"/>
                          <a:gd name="T6" fmla="*/ 0 w 404"/>
                          <a:gd name="T7" fmla="*/ 2147483647 h 1294"/>
                          <a:gd name="T8" fmla="*/ 2147483647 w 404"/>
                          <a:gd name="T9" fmla="*/ 2147483647 h 1294"/>
                          <a:gd name="T10" fmla="*/ 2147483647 w 404"/>
                          <a:gd name="T11" fmla="*/ 2147483647 h 1294"/>
                          <a:gd name="T12" fmla="*/ 2147483647 w 404"/>
                          <a:gd name="T13" fmla="*/ 2147483647 h 1294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w 404"/>
                          <a:gd name="T22" fmla="*/ 0 h 1294"/>
                          <a:gd name="T23" fmla="*/ 404 w 404"/>
                          <a:gd name="T24" fmla="*/ 1294 h 1294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T21" t="T22" r="T23" b="T24"/>
                        <a:pathLst>
                          <a:path w="404" h="1294">
                            <a:moveTo>
                              <a:pt x="404" y="771"/>
                            </a:moveTo>
                            <a:lnTo>
                              <a:pt x="87" y="0"/>
                            </a:lnTo>
                            <a:lnTo>
                              <a:pt x="224" y="574"/>
                            </a:lnTo>
                            <a:lnTo>
                              <a:pt x="0" y="466"/>
                            </a:lnTo>
                            <a:lnTo>
                              <a:pt x="301" y="1294"/>
                            </a:lnTo>
                            <a:lnTo>
                              <a:pt x="155" y="686"/>
                            </a:lnTo>
                            <a:lnTo>
                              <a:pt x="404" y="771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>
                        <a:solidFill>
                          <a:srgbClr val="ECF6A2"/>
                        </a:solidFill>
                        <a:rou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noFill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76" name="文本框 75"/>
                      <p:cNvSpPr txBox="1"/>
                      <p:nvPr/>
                    </p:nvSpPr>
                    <p:spPr>
                      <a:xfrm>
                        <a:off x="5607729" y="1008405"/>
                        <a:ext cx="2066377" cy="35766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1200" b="1" dirty="0"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批量标签打印</a:t>
                        </a:r>
                      </a:p>
                    </p:txBody>
                  </p:sp>
                </p:grpSp>
                <p:grpSp>
                  <p:nvGrpSpPr>
                    <p:cNvPr id="77" name="组合 76"/>
                    <p:cNvGrpSpPr/>
                    <p:nvPr/>
                  </p:nvGrpSpPr>
                  <p:grpSpPr>
                    <a:xfrm>
                      <a:off x="12544" y="5392"/>
                      <a:ext cx="1991" cy="2081"/>
                      <a:chOff x="5214004" y="-459513"/>
                      <a:chExt cx="2545239" cy="2223063"/>
                    </a:xfrm>
                  </p:grpSpPr>
                  <p:graphicFrame>
                    <p:nvGraphicFramePr>
                      <p:cNvPr id="78" name="Object 156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675629" y="343177"/>
                      <a:ext cx="2083614" cy="142037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648" name="CorelDRAW" r:id="rId19" imgW="7258050" imgH="4429125" progId="CorelDRAW.Graphic.9">
                              <p:embed/>
                            </p:oleObj>
                          </mc:Choice>
                          <mc:Fallback>
                            <p:oleObj name="CorelDRAW" r:id="rId19" imgW="7258050" imgH="4429125" progId="CorelDRAW.Graphic.9">
                              <p:embed/>
                              <p:pic>
                                <p:nvPicPr>
                                  <p:cNvPr id="0" name="图片 8487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675629" y="343177"/>
                                    <a:ext cx="2083614" cy="142037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sp>
                    <p:nvSpPr>
                      <p:cNvPr id="79" name="Freeform 14"/>
                      <p:cNvSpPr/>
                      <p:nvPr/>
                    </p:nvSpPr>
                    <p:spPr bwMode="auto">
                      <a:xfrm rot="8219664">
                        <a:off x="5214004" y="-459513"/>
                        <a:ext cx="311838" cy="1552977"/>
                      </a:xfrm>
                      <a:custGeom>
                        <a:avLst/>
                        <a:gdLst>
                          <a:gd name="T0" fmla="*/ 2147483647 w 404"/>
                          <a:gd name="T1" fmla="*/ 2147483647 h 1294"/>
                          <a:gd name="T2" fmla="*/ 2147483647 w 404"/>
                          <a:gd name="T3" fmla="*/ 0 h 1294"/>
                          <a:gd name="T4" fmla="*/ 2147483647 w 404"/>
                          <a:gd name="T5" fmla="*/ 2147483647 h 1294"/>
                          <a:gd name="T6" fmla="*/ 0 w 404"/>
                          <a:gd name="T7" fmla="*/ 2147483647 h 1294"/>
                          <a:gd name="T8" fmla="*/ 2147483647 w 404"/>
                          <a:gd name="T9" fmla="*/ 2147483647 h 1294"/>
                          <a:gd name="T10" fmla="*/ 2147483647 w 404"/>
                          <a:gd name="T11" fmla="*/ 2147483647 h 1294"/>
                          <a:gd name="T12" fmla="*/ 2147483647 w 404"/>
                          <a:gd name="T13" fmla="*/ 2147483647 h 1294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w 404"/>
                          <a:gd name="T22" fmla="*/ 0 h 1294"/>
                          <a:gd name="T23" fmla="*/ 404 w 404"/>
                          <a:gd name="T24" fmla="*/ 1294 h 1294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T21" t="T22" r="T23" b="T24"/>
                        <a:pathLst>
                          <a:path w="404" h="1294">
                            <a:moveTo>
                              <a:pt x="404" y="771"/>
                            </a:moveTo>
                            <a:lnTo>
                              <a:pt x="87" y="0"/>
                            </a:lnTo>
                            <a:lnTo>
                              <a:pt x="224" y="574"/>
                            </a:lnTo>
                            <a:lnTo>
                              <a:pt x="0" y="466"/>
                            </a:lnTo>
                            <a:lnTo>
                              <a:pt x="301" y="1294"/>
                            </a:lnTo>
                            <a:lnTo>
                              <a:pt x="155" y="686"/>
                            </a:lnTo>
                            <a:lnTo>
                              <a:pt x="404" y="771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>
                        <a:solidFill>
                          <a:srgbClr val="ECF6A2"/>
                        </a:solidFill>
                        <a:rou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noFill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80" name="文本框 79"/>
                      <p:cNvSpPr txBox="1"/>
                      <p:nvPr/>
                    </p:nvSpPr>
                    <p:spPr>
                      <a:xfrm>
                        <a:off x="5865778" y="889245"/>
                        <a:ext cx="1561278" cy="5975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200" b="1" dirty="0"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移动单据打印</a:t>
                        </a:r>
                      </a:p>
                    </p:txBody>
                  </p:sp>
                </p:grpSp>
                <p:grpSp>
                  <p:nvGrpSpPr>
                    <p:cNvPr id="81" name="组合 80"/>
                    <p:cNvGrpSpPr/>
                    <p:nvPr/>
                  </p:nvGrpSpPr>
                  <p:grpSpPr>
                    <a:xfrm>
                      <a:off x="5334" y="7552"/>
                      <a:ext cx="3150" cy="934"/>
                      <a:chOff x="450401" y="5716575"/>
                      <a:chExt cx="4027111" cy="998051"/>
                    </a:xfrm>
                  </p:grpSpPr>
                  <p:grpSp>
                    <p:nvGrpSpPr>
                      <p:cNvPr id="82" name="组合 81"/>
                      <p:cNvGrpSpPr/>
                      <p:nvPr/>
                    </p:nvGrpSpPr>
                    <p:grpSpPr>
                      <a:xfrm>
                        <a:off x="450401" y="5716575"/>
                        <a:ext cx="4027111" cy="998051"/>
                        <a:chOff x="450401" y="5716575"/>
                        <a:chExt cx="4027111" cy="998051"/>
                      </a:xfrm>
                    </p:grpSpPr>
                    <p:graphicFrame>
                      <p:nvGraphicFramePr>
                        <p:cNvPr id="83" name="Object 156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0401" y="5716575"/>
                        <a:ext cx="3115887" cy="99805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649" name="CorelDRAW" r:id="rId20" imgW="7258050" imgH="4429125" progId="CorelDRAW.Graphic.9">
                                <p:embed/>
                              </p:oleObj>
                            </mc:Choice>
                            <mc:Fallback>
                              <p:oleObj name="CorelDRAW" r:id="rId20" imgW="7258050" imgH="4429125" progId="CorelDRAW.Graphic.9">
                                <p:embed/>
                                <p:pic>
                                  <p:nvPicPr>
                                    <p:cNvPr id="0" name="图片 8488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8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50401" y="5716575"/>
                                      <a:ext cx="3115887" cy="99805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sp>
                      <p:nvSpPr>
                        <p:cNvPr id="84" name="Freeform 14"/>
                        <p:cNvSpPr/>
                        <p:nvPr/>
                      </p:nvSpPr>
                      <p:spPr bwMode="auto">
                        <a:xfrm rot="7519973">
                          <a:off x="3681088" y="5590688"/>
                          <a:ext cx="396290" cy="1196558"/>
                        </a:xfrm>
                        <a:custGeom>
                          <a:avLst/>
                          <a:gdLst>
                            <a:gd name="T0" fmla="*/ 2147483647 w 404"/>
                            <a:gd name="T1" fmla="*/ 2147483647 h 1294"/>
                            <a:gd name="T2" fmla="*/ 2147483647 w 404"/>
                            <a:gd name="T3" fmla="*/ 0 h 1294"/>
                            <a:gd name="T4" fmla="*/ 2147483647 w 404"/>
                            <a:gd name="T5" fmla="*/ 2147483647 h 1294"/>
                            <a:gd name="T6" fmla="*/ 0 w 404"/>
                            <a:gd name="T7" fmla="*/ 2147483647 h 1294"/>
                            <a:gd name="T8" fmla="*/ 2147483647 w 404"/>
                            <a:gd name="T9" fmla="*/ 2147483647 h 1294"/>
                            <a:gd name="T10" fmla="*/ 2147483647 w 404"/>
                            <a:gd name="T11" fmla="*/ 2147483647 h 1294"/>
                            <a:gd name="T12" fmla="*/ 2147483647 w 404"/>
                            <a:gd name="T13" fmla="*/ 2147483647 h 1294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  <a:gd name="T21" fmla="*/ 0 w 404"/>
                            <a:gd name="T22" fmla="*/ 0 h 1294"/>
                            <a:gd name="T23" fmla="*/ 404 w 404"/>
                            <a:gd name="T24" fmla="*/ 1294 h 1294"/>
                          </a:gdLst>
                          <a:ahLst/>
                          <a:cxnLst>
                            <a:cxn ang="T14">
                              <a:pos x="T0" y="T1"/>
                            </a:cxn>
                            <a:cxn ang="T15">
                              <a:pos x="T2" y="T3"/>
                            </a:cxn>
                            <a:cxn ang="T16">
                              <a:pos x="T4" y="T5"/>
                            </a:cxn>
                            <a:cxn ang="T17">
                              <a:pos x="T6" y="T7"/>
                            </a:cxn>
                            <a:cxn ang="T18">
                              <a:pos x="T8" y="T9"/>
                            </a:cxn>
                            <a:cxn ang="T19">
                              <a:pos x="T10" y="T11"/>
                            </a:cxn>
                            <a:cxn ang="T20">
                              <a:pos x="T12" y="T13"/>
                            </a:cxn>
                          </a:cxnLst>
                          <a:rect l="T21" t="T22" r="T23" b="T24"/>
                          <a:pathLst>
                            <a:path w="404" h="1294">
                              <a:moveTo>
                                <a:pt x="404" y="771"/>
                              </a:moveTo>
                              <a:lnTo>
                                <a:pt x="87" y="0"/>
                              </a:lnTo>
                              <a:lnTo>
                                <a:pt x="224" y="574"/>
                              </a:lnTo>
                              <a:lnTo>
                                <a:pt x="0" y="466"/>
                              </a:lnTo>
                              <a:lnTo>
                                <a:pt x="301" y="1294"/>
                              </a:lnTo>
                              <a:lnTo>
                                <a:pt x="155" y="686"/>
                              </a:lnTo>
                              <a:lnTo>
                                <a:pt x="404" y="771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 w="9525">
                          <a:solidFill>
                            <a:srgbClr val="ECF6A2"/>
                          </a:solidFill>
                          <a:rou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noFill/>
                            <a:ea typeface="宋体" panose="02010600030101010101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85" name="文本框 84"/>
                      <p:cNvSpPr txBox="1"/>
                      <p:nvPr/>
                    </p:nvSpPr>
                    <p:spPr>
                      <a:xfrm>
                        <a:off x="719267" y="5916754"/>
                        <a:ext cx="2458343" cy="5977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200" b="1" dirty="0"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上下游业务追溯</a:t>
                        </a:r>
                        <a:endParaRPr lang="en-US" altLang="zh-CN" sz="12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  <a:p>
                        <a:pPr algn="ctr"/>
                        <a:r>
                          <a:rPr lang="zh-CN" altLang="en-US" sz="1200" b="1" dirty="0"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移动查询</a:t>
                        </a:r>
                      </a:p>
                    </p:txBody>
                  </p:sp>
                </p:grpSp>
                <p:pic>
                  <p:nvPicPr>
                    <p:cNvPr id="91" name="Picture 7" descr="E:\Icon\Icon\工业、系统\taxi_lorry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/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5737" y="6108"/>
                      <a:ext cx="1359" cy="10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11710" y="7536"/>
                      <a:ext cx="2046" cy="746"/>
                      <a:chOff x="6071338" y="5690671"/>
                      <a:chExt cx="2615484" cy="796364"/>
                    </a:xfrm>
                  </p:grpSpPr>
                  <p:pic>
                    <p:nvPicPr>
                      <p:cNvPr id="95" name="图片 94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095504" y="5690671"/>
                        <a:ext cx="1591318" cy="5607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6" name="Freeform 99"/>
                      <p:cNvSpPr/>
                      <p:nvPr/>
                    </p:nvSpPr>
                    <p:spPr bwMode="auto">
                      <a:xfrm rot="3160851">
                        <a:off x="5974500" y="5904422"/>
                        <a:ext cx="679450" cy="485775"/>
                      </a:xfrm>
                      <a:custGeom>
                        <a:avLst/>
                        <a:gdLst>
                          <a:gd name="T0" fmla="*/ 364 w 427"/>
                          <a:gd name="T1" fmla="*/ 140 h 306"/>
                          <a:gd name="T2" fmla="*/ 373 w 427"/>
                          <a:gd name="T3" fmla="*/ 154 h 306"/>
                          <a:gd name="T4" fmla="*/ 382 w 427"/>
                          <a:gd name="T5" fmla="*/ 170 h 306"/>
                          <a:gd name="T6" fmla="*/ 386 w 427"/>
                          <a:gd name="T7" fmla="*/ 176 h 306"/>
                          <a:gd name="T8" fmla="*/ 389 w 427"/>
                          <a:gd name="T9" fmla="*/ 168 h 306"/>
                          <a:gd name="T10" fmla="*/ 398 w 427"/>
                          <a:gd name="T11" fmla="*/ 140 h 306"/>
                          <a:gd name="T12" fmla="*/ 411 w 427"/>
                          <a:gd name="T13" fmla="*/ 98 h 306"/>
                          <a:gd name="T14" fmla="*/ 419 w 427"/>
                          <a:gd name="T15" fmla="*/ 53 h 306"/>
                          <a:gd name="T16" fmla="*/ 424 w 427"/>
                          <a:gd name="T17" fmla="*/ 15 h 306"/>
                          <a:gd name="T18" fmla="*/ 426 w 427"/>
                          <a:gd name="T19" fmla="*/ 0 h 306"/>
                          <a:gd name="T20" fmla="*/ 423 w 427"/>
                          <a:gd name="T21" fmla="*/ 4 h 306"/>
                          <a:gd name="T22" fmla="*/ 412 w 427"/>
                          <a:gd name="T23" fmla="*/ 17 h 306"/>
                          <a:gd name="T24" fmla="*/ 394 w 427"/>
                          <a:gd name="T25" fmla="*/ 36 h 306"/>
                          <a:gd name="T26" fmla="*/ 369 w 427"/>
                          <a:gd name="T27" fmla="*/ 56 h 306"/>
                          <a:gd name="T28" fmla="*/ 339 w 427"/>
                          <a:gd name="T29" fmla="*/ 73 h 306"/>
                          <a:gd name="T30" fmla="*/ 306 w 427"/>
                          <a:gd name="T31" fmla="*/ 85 h 306"/>
                          <a:gd name="T32" fmla="*/ 277 w 427"/>
                          <a:gd name="T33" fmla="*/ 93 h 306"/>
                          <a:gd name="T34" fmla="*/ 266 w 427"/>
                          <a:gd name="T35" fmla="*/ 96 h 306"/>
                          <a:gd name="T36" fmla="*/ 271 w 427"/>
                          <a:gd name="T37" fmla="*/ 97 h 306"/>
                          <a:gd name="T38" fmla="*/ 291 w 427"/>
                          <a:gd name="T39" fmla="*/ 100 h 306"/>
                          <a:gd name="T40" fmla="*/ 314 w 427"/>
                          <a:gd name="T41" fmla="*/ 104 h 306"/>
                          <a:gd name="T42" fmla="*/ 327 w 427"/>
                          <a:gd name="T43" fmla="*/ 109 h 306"/>
                          <a:gd name="T44" fmla="*/ 332 w 427"/>
                          <a:gd name="T45" fmla="*/ 114 h 306"/>
                          <a:gd name="T46" fmla="*/ 334 w 427"/>
                          <a:gd name="T47" fmla="*/ 116 h 306"/>
                          <a:gd name="T48" fmla="*/ 330 w 427"/>
                          <a:gd name="T49" fmla="*/ 120 h 306"/>
                          <a:gd name="T50" fmla="*/ 317 w 427"/>
                          <a:gd name="T51" fmla="*/ 132 h 306"/>
                          <a:gd name="T52" fmla="*/ 293 w 427"/>
                          <a:gd name="T53" fmla="*/ 151 h 306"/>
                          <a:gd name="T54" fmla="*/ 258 w 427"/>
                          <a:gd name="T55" fmla="*/ 170 h 306"/>
                          <a:gd name="T56" fmla="*/ 218 w 427"/>
                          <a:gd name="T57" fmla="*/ 187 h 306"/>
                          <a:gd name="T58" fmla="*/ 183 w 427"/>
                          <a:gd name="T59" fmla="*/ 199 h 306"/>
                          <a:gd name="T60" fmla="*/ 150 w 427"/>
                          <a:gd name="T61" fmla="*/ 205 h 306"/>
                          <a:gd name="T62" fmla="*/ 112 w 427"/>
                          <a:gd name="T63" fmla="*/ 211 h 306"/>
                          <a:gd name="T64" fmla="*/ 73 w 427"/>
                          <a:gd name="T65" fmla="*/ 213 h 306"/>
                          <a:gd name="T66" fmla="*/ 38 w 427"/>
                          <a:gd name="T67" fmla="*/ 209 h 306"/>
                          <a:gd name="T68" fmla="*/ 12 w 427"/>
                          <a:gd name="T69" fmla="*/ 203 h 306"/>
                          <a:gd name="T70" fmla="*/ 2 w 427"/>
                          <a:gd name="T71" fmla="*/ 200 h 306"/>
                          <a:gd name="T72" fmla="*/ 11 w 427"/>
                          <a:gd name="T73" fmla="*/ 205 h 306"/>
                          <a:gd name="T74" fmla="*/ 44 w 427"/>
                          <a:gd name="T75" fmla="*/ 225 h 306"/>
                          <a:gd name="T76" fmla="*/ 83 w 427"/>
                          <a:gd name="T77" fmla="*/ 247 h 306"/>
                          <a:gd name="T78" fmla="*/ 98 w 427"/>
                          <a:gd name="T79" fmla="*/ 256 h 306"/>
                          <a:gd name="T80" fmla="*/ 89 w 427"/>
                          <a:gd name="T81" fmla="*/ 261 h 306"/>
                          <a:gd name="T82" fmla="*/ 55 w 427"/>
                          <a:gd name="T83" fmla="*/ 278 h 306"/>
                          <a:gd name="T84" fmla="*/ 16 w 427"/>
                          <a:gd name="T85" fmla="*/ 297 h 306"/>
                          <a:gd name="T86" fmla="*/ 0 w 427"/>
                          <a:gd name="T87" fmla="*/ 305 h 306"/>
                          <a:gd name="T88" fmla="*/ 10 w 427"/>
                          <a:gd name="T89" fmla="*/ 303 h 306"/>
                          <a:gd name="T90" fmla="*/ 47 w 427"/>
                          <a:gd name="T91" fmla="*/ 298 h 306"/>
                          <a:gd name="T92" fmla="*/ 97 w 427"/>
                          <a:gd name="T93" fmla="*/ 288 h 306"/>
                          <a:gd name="T94" fmla="*/ 141 w 427"/>
                          <a:gd name="T95" fmla="*/ 277 h 306"/>
                          <a:gd name="T96" fmla="*/ 180 w 427"/>
                          <a:gd name="T97" fmla="*/ 265 h 306"/>
                          <a:gd name="T98" fmla="*/ 215 w 427"/>
                          <a:gd name="T99" fmla="*/ 250 h 306"/>
                          <a:gd name="T100" fmla="*/ 245 w 427"/>
                          <a:gd name="T101" fmla="*/ 234 h 306"/>
                          <a:gd name="T102" fmla="*/ 271 w 427"/>
                          <a:gd name="T103" fmla="*/ 219 h 306"/>
                          <a:gd name="T104" fmla="*/ 295 w 427"/>
                          <a:gd name="T105" fmla="*/ 200 h 306"/>
                          <a:gd name="T106" fmla="*/ 325 w 427"/>
                          <a:gd name="T107" fmla="*/ 173 h 306"/>
                          <a:gd name="T108" fmla="*/ 352 w 427"/>
                          <a:gd name="T109" fmla="*/ 146 h 306"/>
                          <a:gd name="T110" fmla="*/ 362 w 427"/>
                          <a:gd name="T111" fmla="*/ 136 h 30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</a:cxnLst>
                        <a:rect l="0" t="0" r="r" b="b"/>
                        <a:pathLst>
                          <a:path w="427" h="306">
                            <a:moveTo>
                              <a:pt x="362" y="136"/>
                            </a:moveTo>
                            <a:lnTo>
                              <a:pt x="362" y="136"/>
                            </a:lnTo>
                            <a:lnTo>
                              <a:pt x="362" y="137"/>
                            </a:lnTo>
                            <a:lnTo>
                              <a:pt x="363" y="137"/>
                            </a:lnTo>
                            <a:lnTo>
                              <a:pt x="363" y="138"/>
                            </a:lnTo>
                            <a:lnTo>
                              <a:pt x="364" y="139"/>
                            </a:lnTo>
                            <a:lnTo>
                              <a:pt x="364" y="140"/>
                            </a:lnTo>
                            <a:lnTo>
                              <a:pt x="365" y="141"/>
                            </a:lnTo>
                            <a:lnTo>
                              <a:pt x="366" y="142"/>
                            </a:lnTo>
                            <a:lnTo>
                              <a:pt x="367" y="144"/>
                            </a:lnTo>
                            <a:lnTo>
                              <a:pt x="368" y="145"/>
                            </a:lnTo>
                            <a:lnTo>
                              <a:pt x="369" y="147"/>
                            </a:lnTo>
                            <a:lnTo>
                              <a:pt x="370" y="149"/>
                            </a:lnTo>
                            <a:lnTo>
                              <a:pt x="371" y="151"/>
                            </a:lnTo>
                            <a:lnTo>
                              <a:pt x="373" y="154"/>
                            </a:lnTo>
                            <a:lnTo>
                              <a:pt x="374" y="156"/>
                            </a:lnTo>
                            <a:lnTo>
                              <a:pt x="375" y="158"/>
                            </a:lnTo>
                            <a:lnTo>
                              <a:pt x="377" y="161"/>
                            </a:lnTo>
                            <a:lnTo>
                              <a:pt x="378" y="163"/>
                            </a:lnTo>
                            <a:lnTo>
                              <a:pt x="379" y="165"/>
                            </a:lnTo>
                            <a:lnTo>
                              <a:pt x="380" y="167"/>
                            </a:lnTo>
                            <a:lnTo>
                              <a:pt x="381" y="168"/>
                            </a:lnTo>
                            <a:lnTo>
                              <a:pt x="382" y="170"/>
                            </a:lnTo>
                            <a:lnTo>
                              <a:pt x="383" y="171"/>
                            </a:lnTo>
                            <a:lnTo>
                              <a:pt x="384" y="172"/>
                            </a:lnTo>
                            <a:lnTo>
                              <a:pt x="384" y="173"/>
                            </a:lnTo>
                            <a:lnTo>
                              <a:pt x="385" y="174"/>
                            </a:lnTo>
                            <a:lnTo>
                              <a:pt x="385" y="175"/>
                            </a:lnTo>
                            <a:lnTo>
                              <a:pt x="386" y="175"/>
                            </a:lnTo>
                            <a:lnTo>
                              <a:pt x="386" y="176"/>
                            </a:lnTo>
                            <a:lnTo>
                              <a:pt x="386" y="175"/>
                            </a:lnTo>
                            <a:lnTo>
                              <a:pt x="387" y="173"/>
                            </a:lnTo>
                            <a:lnTo>
                              <a:pt x="387" y="172"/>
                            </a:lnTo>
                            <a:lnTo>
                              <a:pt x="388" y="170"/>
                            </a:lnTo>
                            <a:lnTo>
                              <a:pt x="389" y="168"/>
                            </a:lnTo>
                            <a:lnTo>
                              <a:pt x="390" y="166"/>
                            </a:lnTo>
                            <a:lnTo>
                              <a:pt x="390" y="163"/>
                            </a:lnTo>
                            <a:lnTo>
                              <a:pt x="391" y="160"/>
                            </a:lnTo>
                            <a:lnTo>
                              <a:pt x="393" y="157"/>
                            </a:lnTo>
                            <a:lnTo>
                              <a:pt x="394" y="153"/>
                            </a:lnTo>
                            <a:lnTo>
                              <a:pt x="395" y="149"/>
                            </a:lnTo>
                            <a:lnTo>
                              <a:pt x="397" y="145"/>
                            </a:lnTo>
                            <a:lnTo>
                              <a:pt x="398" y="140"/>
                            </a:lnTo>
                            <a:lnTo>
                              <a:pt x="400" y="135"/>
                            </a:lnTo>
                            <a:lnTo>
                              <a:pt x="402" y="130"/>
                            </a:lnTo>
                            <a:lnTo>
                              <a:pt x="403" y="125"/>
                            </a:lnTo>
                            <a:lnTo>
                              <a:pt x="405" y="119"/>
                            </a:lnTo>
                            <a:lnTo>
                              <a:pt x="407" y="114"/>
                            </a:lnTo>
                            <a:lnTo>
                              <a:pt x="408" y="109"/>
                            </a:lnTo>
                            <a:lnTo>
                              <a:pt x="409" y="103"/>
                            </a:lnTo>
                            <a:lnTo>
                              <a:pt x="411" y="98"/>
                            </a:lnTo>
                            <a:lnTo>
                              <a:pt x="412" y="93"/>
                            </a:lnTo>
                            <a:lnTo>
                              <a:pt x="413" y="87"/>
                            </a:lnTo>
                            <a:lnTo>
                              <a:pt x="414" y="81"/>
                            </a:lnTo>
                            <a:lnTo>
                              <a:pt x="415" y="76"/>
                            </a:lnTo>
                            <a:lnTo>
                              <a:pt x="417" y="70"/>
                            </a:lnTo>
                            <a:lnTo>
                              <a:pt x="417" y="64"/>
                            </a:lnTo>
                            <a:lnTo>
                              <a:pt x="418" y="59"/>
                            </a:lnTo>
                            <a:lnTo>
                              <a:pt x="419" y="53"/>
                            </a:lnTo>
                            <a:lnTo>
                              <a:pt x="420" y="47"/>
                            </a:lnTo>
                            <a:lnTo>
                              <a:pt x="421" y="41"/>
                            </a:lnTo>
                            <a:lnTo>
                              <a:pt x="421" y="36"/>
                            </a:lnTo>
                            <a:lnTo>
                              <a:pt x="422" y="31"/>
                            </a:lnTo>
                            <a:lnTo>
                              <a:pt x="423" y="26"/>
                            </a:lnTo>
                            <a:lnTo>
                              <a:pt x="423" y="22"/>
                            </a:lnTo>
                            <a:lnTo>
                              <a:pt x="424" y="18"/>
                            </a:lnTo>
                            <a:lnTo>
                              <a:pt x="424" y="15"/>
                            </a:lnTo>
                            <a:lnTo>
                              <a:pt x="425" y="12"/>
                            </a:lnTo>
                            <a:lnTo>
                              <a:pt x="425" y="9"/>
                            </a:lnTo>
                            <a:lnTo>
                              <a:pt x="425" y="7"/>
                            </a:lnTo>
                            <a:lnTo>
                              <a:pt x="425" y="5"/>
                            </a:lnTo>
                            <a:lnTo>
                              <a:pt x="426" y="3"/>
                            </a:lnTo>
                            <a:lnTo>
                              <a:pt x="426" y="2"/>
                            </a:lnTo>
                            <a:lnTo>
                              <a:pt x="426" y="1"/>
                            </a:lnTo>
                            <a:lnTo>
                              <a:pt x="426" y="0"/>
                            </a:lnTo>
                            <a:lnTo>
                              <a:pt x="425" y="1"/>
                            </a:lnTo>
                            <a:lnTo>
                              <a:pt x="424" y="2"/>
                            </a:lnTo>
                            <a:lnTo>
                              <a:pt x="424" y="3"/>
                            </a:lnTo>
                            <a:lnTo>
                              <a:pt x="423" y="4"/>
                            </a:lnTo>
                            <a:lnTo>
                              <a:pt x="422" y="5"/>
                            </a:lnTo>
                            <a:lnTo>
                              <a:pt x="421" y="6"/>
                            </a:lnTo>
                            <a:lnTo>
                              <a:pt x="420" y="8"/>
                            </a:lnTo>
                            <a:lnTo>
                              <a:pt x="418" y="9"/>
                            </a:lnTo>
                            <a:lnTo>
                              <a:pt x="417" y="11"/>
                            </a:lnTo>
                            <a:lnTo>
                              <a:pt x="415" y="13"/>
                            </a:lnTo>
                            <a:lnTo>
                              <a:pt x="414" y="15"/>
                            </a:lnTo>
                            <a:lnTo>
                              <a:pt x="412" y="17"/>
                            </a:lnTo>
                            <a:lnTo>
                              <a:pt x="410" y="20"/>
                            </a:lnTo>
                            <a:lnTo>
                              <a:pt x="408" y="22"/>
                            </a:lnTo>
                            <a:lnTo>
                              <a:pt x="406" y="24"/>
                            </a:lnTo>
                            <a:lnTo>
                              <a:pt x="404" y="27"/>
                            </a:lnTo>
                            <a:lnTo>
                              <a:pt x="401" y="29"/>
                            </a:lnTo>
                            <a:lnTo>
                              <a:pt x="399" y="32"/>
                            </a:lnTo>
                            <a:lnTo>
                              <a:pt x="396" y="34"/>
                            </a:lnTo>
                            <a:lnTo>
                              <a:pt x="394" y="36"/>
                            </a:lnTo>
                            <a:lnTo>
                              <a:pt x="391" y="39"/>
                            </a:lnTo>
                            <a:lnTo>
                              <a:pt x="388" y="41"/>
                            </a:lnTo>
                            <a:lnTo>
                              <a:pt x="385" y="44"/>
                            </a:lnTo>
                            <a:lnTo>
                              <a:pt x="382" y="46"/>
                            </a:lnTo>
                            <a:lnTo>
                              <a:pt x="379" y="48"/>
                            </a:lnTo>
                            <a:lnTo>
                              <a:pt x="376" y="51"/>
                            </a:lnTo>
                            <a:lnTo>
                              <a:pt x="372" y="53"/>
                            </a:lnTo>
                            <a:lnTo>
                              <a:pt x="369" y="56"/>
                            </a:lnTo>
                            <a:lnTo>
                              <a:pt x="366" y="58"/>
                            </a:lnTo>
                            <a:lnTo>
                              <a:pt x="362" y="60"/>
                            </a:lnTo>
                            <a:lnTo>
                              <a:pt x="358" y="63"/>
                            </a:lnTo>
                            <a:lnTo>
                              <a:pt x="355" y="65"/>
                            </a:lnTo>
                            <a:lnTo>
                              <a:pt x="351" y="67"/>
                            </a:lnTo>
                            <a:lnTo>
                              <a:pt x="347" y="69"/>
                            </a:lnTo>
                            <a:lnTo>
                              <a:pt x="343" y="71"/>
                            </a:lnTo>
                            <a:lnTo>
                              <a:pt x="339" y="73"/>
                            </a:lnTo>
                            <a:lnTo>
                              <a:pt x="335" y="75"/>
                            </a:lnTo>
                            <a:lnTo>
                              <a:pt x="331" y="76"/>
                            </a:lnTo>
                            <a:lnTo>
                              <a:pt x="327" y="78"/>
                            </a:lnTo>
                            <a:lnTo>
                              <a:pt x="323" y="80"/>
                            </a:lnTo>
                            <a:lnTo>
                              <a:pt x="319" y="81"/>
                            </a:lnTo>
                            <a:lnTo>
                              <a:pt x="315" y="83"/>
                            </a:lnTo>
                            <a:lnTo>
                              <a:pt x="310" y="84"/>
                            </a:lnTo>
                            <a:lnTo>
                              <a:pt x="306" y="85"/>
                            </a:lnTo>
                            <a:lnTo>
                              <a:pt x="302" y="87"/>
                            </a:lnTo>
                            <a:lnTo>
                              <a:pt x="297" y="88"/>
                            </a:lnTo>
                            <a:lnTo>
                              <a:pt x="293" y="89"/>
                            </a:lnTo>
                            <a:lnTo>
                              <a:pt x="289" y="90"/>
                            </a:lnTo>
                            <a:lnTo>
                              <a:pt x="286" y="91"/>
                            </a:lnTo>
                            <a:lnTo>
                              <a:pt x="283" y="92"/>
                            </a:lnTo>
                            <a:lnTo>
                              <a:pt x="280" y="92"/>
                            </a:lnTo>
                            <a:lnTo>
                              <a:pt x="277" y="93"/>
                            </a:lnTo>
                            <a:lnTo>
                              <a:pt x="275" y="94"/>
                            </a:lnTo>
                            <a:lnTo>
                              <a:pt x="273" y="94"/>
                            </a:lnTo>
                            <a:lnTo>
                              <a:pt x="271" y="95"/>
                            </a:lnTo>
                            <a:lnTo>
                              <a:pt x="269" y="95"/>
                            </a:lnTo>
                            <a:lnTo>
                              <a:pt x="268" y="95"/>
                            </a:lnTo>
                            <a:lnTo>
                              <a:pt x="267" y="96"/>
                            </a:lnTo>
                            <a:lnTo>
                              <a:pt x="266" y="96"/>
                            </a:lnTo>
                            <a:lnTo>
                              <a:pt x="267" y="96"/>
                            </a:lnTo>
                            <a:lnTo>
                              <a:pt x="268" y="96"/>
                            </a:lnTo>
                            <a:lnTo>
                              <a:pt x="269" y="96"/>
                            </a:lnTo>
                            <a:lnTo>
                              <a:pt x="270" y="97"/>
                            </a:lnTo>
                            <a:lnTo>
                              <a:pt x="271" y="97"/>
                            </a:lnTo>
                            <a:lnTo>
                              <a:pt x="273" y="97"/>
                            </a:lnTo>
                            <a:lnTo>
                              <a:pt x="275" y="97"/>
                            </a:lnTo>
                            <a:lnTo>
                              <a:pt x="277" y="98"/>
                            </a:lnTo>
                            <a:lnTo>
                              <a:pt x="279" y="98"/>
                            </a:lnTo>
                            <a:lnTo>
                              <a:pt x="282" y="98"/>
                            </a:lnTo>
                            <a:lnTo>
                              <a:pt x="284" y="99"/>
                            </a:lnTo>
                            <a:lnTo>
                              <a:pt x="287" y="99"/>
                            </a:lnTo>
                            <a:lnTo>
                              <a:pt x="291" y="100"/>
                            </a:lnTo>
                            <a:lnTo>
                              <a:pt x="294" y="100"/>
                            </a:lnTo>
                            <a:lnTo>
                              <a:pt x="297" y="101"/>
                            </a:lnTo>
                            <a:lnTo>
                              <a:pt x="301" y="101"/>
                            </a:lnTo>
                            <a:lnTo>
                              <a:pt x="304" y="102"/>
                            </a:lnTo>
                            <a:lnTo>
                              <a:pt x="307" y="102"/>
                            </a:lnTo>
                            <a:lnTo>
                              <a:pt x="309" y="103"/>
                            </a:lnTo>
                            <a:lnTo>
                              <a:pt x="312" y="103"/>
                            </a:lnTo>
                            <a:lnTo>
                              <a:pt x="314" y="104"/>
                            </a:lnTo>
                            <a:lnTo>
                              <a:pt x="317" y="105"/>
                            </a:lnTo>
                            <a:lnTo>
                              <a:pt x="319" y="105"/>
                            </a:lnTo>
                            <a:lnTo>
                              <a:pt x="320" y="106"/>
                            </a:lnTo>
                            <a:lnTo>
                              <a:pt x="322" y="106"/>
                            </a:lnTo>
                            <a:lnTo>
                              <a:pt x="324" y="107"/>
                            </a:lnTo>
                            <a:lnTo>
                              <a:pt x="325" y="108"/>
                            </a:lnTo>
                            <a:lnTo>
                              <a:pt x="326" y="109"/>
                            </a:lnTo>
                            <a:lnTo>
                              <a:pt x="327" y="109"/>
                            </a:lnTo>
                            <a:lnTo>
                              <a:pt x="328" y="110"/>
                            </a:lnTo>
                            <a:lnTo>
                              <a:pt x="329" y="111"/>
                            </a:lnTo>
                            <a:lnTo>
                              <a:pt x="330" y="112"/>
                            </a:lnTo>
                            <a:lnTo>
                              <a:pt x="331" y="113"/>
                            </a:lnTo>
                            <a:lnTo>
                              <a:pt x="332" y="114"/>
                            </a:lnTo>
                            <a:lnTo>
                              <a:pt x="333" y="115"/>
                            </a:lnTo>
                            <a:lnTo>
                              <a:pt x="334" y="116"/>
                            </a:lnTo>
                            <a:lnTo>
                              <a:pt x="333" y="117"/>
                            </a:lnTo>
                            <a:lnTo>
                              <a:pt x="332" y="118"/>
                            </a:lnTo>
                            <a:lnTo>
                              <a:pt x="331" y="119"/>
                            </a:lnTo>
                            <a:lnTo>
                              <a:pt x="330" y="120"/>
                            </a:lnTo>
                            <a:lnTo>
                              <a:pt x="329" y="121"/>
                            </a:lnTo>
                            <a:lnTo>
                              <a:pt x="328" y="122"/>
                            </a:lnTo>
                            <a:lnTo>
                              <a:pt x="326" y="123"/>
                            </a:lnTo>
                            <a:lnTo>
                              <a:pt x="325" y="125"/>
                            </a:lnTo>
                            <a:lnTo>
                              <a:pt x="323" y="126"/>
                            </a:lnTo>
                            <a:lnTo>
                              <a:pt x="321" y="128"/>
                            </a:lnTo>
                            <a:lnTo>
                              <a:pt x="319" y="130"/>
                            </a:lnTo>
                            <a:lnTo>
                              <a:pt x="317" y="132"/>
                            </a:lnTo>
                            <a:lnTo>
                              <a:pt x="315" y="135"/>
                            </a:lnTo>
                            <a:lnTo>
                              <a:pt x="312" y="137"/>
                            </a:lnTo>
                            <a:lnTo>
                              <a:pt x="309" y="139"/>
                            </a:lnTo>
                            <a:lnTo>
                              <a:pt x="306" y="141"/>
                            </a:lnTo>
                            <a:lnTo>
                              <a:pt x="303" y="144"/>
                            </a:lnTo>
                            <a:lnTo>
                              <a:pt x="300" y="146"/>
                            </a:lnTo>
                            <a:lnTo>
                              <a:pt x="297" y="149"/>
                            </a:lnTo>
                            <a:lnTo>
                              <a:pt x="293" y="151"/>
                            </a:lnTo>
                            <a:lnTo>
                              <a:pt x="289" y="153"/>
                            </a:lnTo>
                            <a:lnTo>
                              <a:pt x="285" y="156"/>
                            </a:lnTo>
                            <a:lnTo>
                              <a:pt x="281" y="158"/>
                            </a:lnTo>
                            <a:lnTo>
                              <a:pt x="277" y="160"/>
                            </a:lnTo>
                            <a:lnTo>
                              <a:pt x="272" y="163"/>
                            </a:lnTo>
                            <a:lnTo>
                              <a:pt x="268" y="165"/>
                            </a:lnTo>
                            <a:lnTo>
                              <a:pt x="263" y="168"/>
                            </a:lnTo>
                            <a:lnTo>
                              <a:pt x="258" y="170"/>
                            </a:lnTo>
                            <a:lnTo>
                              <a:pt x="253" y="173"/>
                            </a:lnTo>
                            <a:lnTo>
                              <a:pt x="247" y="175"/>
                            </a:lnTo>
                            <a:lnTo>
                              <a:pt x="242" y="177"/>
                            </a:lnTo>
                            <a:lnTo>
                              <a:pt x="237" y="179"/>
                            </a:lnTo>
                            <a:lnTo>
                              <a:pt x="232" y="182"/>
                            </a:lnTo>
                            <a:lnTo>
                              <a:pt x="227" y="184"/>
                            </a:lnTo>
                            <a:lnTo>
                              <a:pt x="222" y="185"/>
                            </a:lnTo>
                            <a:lnTo>
                              <a:pt x="218" y="187"/>
                            </a:lnTo>
                            <a:lnTo>
                              <a:pt x="213" y="189"/>
                            </a:lnTo>
                            <a:lnTo>
                              <a:pt x="208" y="191"/>
                            </a:lnTo>
                            <a:lnTo>
                              <a:pt x="204" y="192"/>
                            </a:lnTo>
                            <a:lnTo>
                              <a:pt x="199" y="194"/>
                            </a:lnTo>
                            <a:lnTo>
                              <a:pt x="195" y="195"/>
                            </a:lnTo>
                            <a:lnTo>
                              <a:pt x="191" y="196"/>
                            </a:lnTo>
                            <a:lnTo>
                              <a:pt x="187" y="197"/>
                            </a:lnTo>
                            <a:lnTo>
                              <a:pt x="183" y="199"/>
                            </a:lnTo>
                            <a:lnTo>
                              <a:pt x="179" y="200"/>
                            </a:lnTo>
                            <a:lnTo>
                              <a:pt x="175" y="200"/>
                            </a:lnTo>
                            <a:lnTo>
                              <a:pt x="171" y="201"/>
                            </a:lnTo>
                            <a:lnTo>
                              <a:pt x="167" y="202"/>
                            </a:lnTo>
                            <a:lnTo>
                              <a:pt x="163" y="203"/>
                            </a:lnTo>
                            <a:lnTo>
                              <a:pt x="159" y="204"/>
                            </a:lnTo>
                            <a:lnTo>
                              <a:pt x="154" y="205"/>
                            </a:lnTo>
                            <a:lnTo>
                              <a:pt x="150" y="205"/>
                            </a:lnTo>
                            <a:lnTo>
                              <a:pt x="146" y="206"/>
                            </a:lnTo>
                            <a:lnTo>
                              <a:pt x="141" y="207"/>
                            </a:lnTo>
                            <a:lnTo>
                              <a:pt x="136" y="208"/>
                            </a:lnTo>
                            <a:lnTo>
                              <a:pt x="132" y="208"/>
                            </a:lnTo>
                            <a:lnTo>
                              <a:pt x="127" y="209"/>
                            </a:lnTo>
                            <a:lnTo>
                              <a:pt x="122" y="210"/>
                            </a:lnTo>
                            <a:lnTo>
                              <a:pt x="117" y="210"/>
                            </a:lnTo>
                            <a:lnTo>
                              <a:pt x="112" y="211"/>
                            </a:lnTo>
                            <a:lnTo>
                              <a:pt x="107" y="212"/>
                            </a:lnTo>
                            <a:lnTo>
                              <a:pt x="102" y="212"/>
                            </a:lnTo>
                            <a:lnTo>
                              <a:pt x="97" y="212"/>
                            </a:lnTo>
                            <a:lnTo>
                              <a:pt x="92" y="213"/>
                            </a:lnTo>
                            <a:lnTo>
                              <a:pt x="87" y="213"/>
                            </a:lnTo>
                            <a:lnTo>
                              <a:pt x="82" y="213"/>
                            </a:lnTo>
                            <a:lnTo>
                              <a:pt x="78" y="213"/>
                            </a:lnTo>
                            <a:lnTo>
                              <a:pt x="73" y="213"/>
                            </a:lnTo>
                            <a:lnTo>
                              <a:pt x="68" y="213"/>
                            </a:lnTo>
                            <a:lnTo>
                              <a:pt x="64" y="213"/>
                            </a:lnTo>
                            <a:lnTo>
                              <a:pt x="59" y="212"/>
                            </a:lnTo>
                            <a:lnTo>
                              <a:pt x="55" y="212"/>
                            </a:lnTo>
                            <a:lnTo>
                              <a:pt x="51" y="211"/>
                            </a:lnTo>
                            <a:lnTo>
                              <a:pt x="46" y="211"/>
                            </a:lnTo>
                            <a:lnTo>
                              <a:pt x="42" y="210"/>
                            </a:lnTo>
                            <a:lnTo>
                              <a:pt x="38" y="209"/>
                            </a:lnTo>
                            <a:lnTo>
                              <a:pt x="34" y="208"/>
                            </a:lnTo>
                            <a:lnTo>
                              <a:pt x="30" y="207"/>
                            </a:lnTo>
                            <a:lnTo>
                              <a:pt x="27" y="206"/>
                            </a:lnTo>
                            <a:lnTo>
                              <a:pt x="23" y="205"/>
                            </a:lnTo>
                            <a:lnTo>
                              <a:pt x="20" y="205"/>
                            </a:lnTo>
                            <a:lnTo>
                              <a:pt x="17" y="204"/>
                            </a:lnTo>
                            <a:lnTo>
                              <a:pt x="15" y="203"/>
                            </a:lnTo>
                            <a:lnTo>
                              <a:pt x="12" y="203"/>
                            </a:lnTo>
                            <a:lnTo>
                              <a:pt x="10" y="202"/>
                            </a:lnTo>
                            <a:lnTo>
                              <a:pt x="8" y="202"/>
                            </a:lnTo>
                            <a:lnTo>
                              <a:pt x="7" y="201"/>
                            </a:lnTo>
                            <a:lnTo>
                              <a:pt x="5" y="201"/>
                            </a:lnTo>
                            <a:lnTo>
                              <a:pt x="4" y="201"/>
                            </a:lnTo>
                            <a:lnTo>
                              <a:pt x="3" y="200"/>
                            </a:lnTo>
                            <a:lnTo>
                              <a:pt x="2" y="200"/>
                            </a:lnTo>
                            <a:lnTo>
                              <a:pt x="3" y="200"/>
                            </a:lnTo>
                            <a:lnTo>
                              <a:pt x="4" y="201"/>
                            </a:lnTo>
                            <a:lnTo>
                              <a:pt x="5" y="202"/>
                            </a:lnTo>
                            <a:lnTo>
                              <a:pt x="7" y="203"/>
                            </a:lnTo>
                            <a:lnTo>
                              <a:pt x="9" y="204"/>
                            </a:lnTo>
                            <a:lnTo>
                              <a:pt x="11" y="205"/>
                            </a:lnTo>
                            <a:lnTo>
                              <a:pt x="14" y="207"/>
                            </a:lnTo>
                            <a:lnTo>
                              <a:pt x="17" y="209"/>
                            </a:lnTo>
                            <a:lnTo>
                              <a:pt x="21" y="211"/>
                            </a:lnTo>
                            <a:lnTo>
                              <a:pt x="25" y="213"/>
                            </a:lnTo>
                            <a:lnTo>
                              <a:pt x="29" y="216"/>
                            </a:lnTo>
                            <a:lnTo>
                              <a:pt x="34" y="218"/>
                            </a:lnTo>
                            <a:lnTo>
                              <a:pt x="39" y="221"/>
                            </a:lnTo>
                            <a:lnTo>
                              <a:pt x="44" y="225"/>
                            </a:lnTo>
                            <a:lnTo>
                              <a:pt x="50" y="228"/>
                            </a:lnTo>
                            <a:lnTo>
                              <a:pt x="56" y="231"/>
                            </a:lnTo>
                            <a:lnTo>
                              <a:pt x="61" y="235"/>
                            </a:lnTo>
                            <a:lnTo>
                              <a:pt x="66" y="238"/>
                            </a:lnTo>
                            <a:lnTo>
                              <a:pt x="71" y="240"/>
                            </a:lnTo>
                            <a:lnTo>
                              <a:pt x="75" y="243"/>
                            </a:lnTo>
                            <a:lnTo>
                              <a:pt x="79" y="245"/>
                            </a:lnTo>
                            <a:lnTo>
                              <a:pt x="83" y="247"/>
                            </a:lnTo>
                            <a:lnTo>
                              <a:pt x="86" y="249"/>
                            </a:lnTo>
                            <a:lnTo>
                              <a:pt x="89" y="251"/>
                            </a:lnTo>
                            <a:lnTo>
                              <a:pt x="91" y="252"/>
                            </a:lnTo>
                            <a:lnTo>
                              <a:pt x="93" y="253"/>
                            </a:lnTo>
                            <a:lnTo>
                              <a:pt x="95" y="254"/>
                            </a:lnTo>
                            <a:lnTo>
                              <a:pt x="96" y="255"/>
                            </a:lnTo>
                            <a:lnTo>
                              <a:pt x="97" y="256"/>
                            </a:lnTo>
                            <a:lnTo>
                              <a:pt x="98" y="256"/>
                            </a:lnTo>
                            <a:lnTo>
                              <a:pt x="97" y="256"/>
                            </a:lnTo>
                            <a:lnTo>
                              <a:pt x="96" y="257"/>
                            </a:lnTo>
                            <a:lnTo>
                              <a:pt x="95" y="258"/>
                            </a:lnTo>
                            <a:lnTo>
                              <a:pt x="93" y="258"/>
                            </a:lnTo>
                            <a:lnTo>
                              <a:pt x="91" y="259"/>
                            </a:lnTo>
                            <a:lnTo>
                              <a:pt x="89" y="261"/>
                            </a:lnTo>
                            <a:lnTo>
                              <a:pt x="86" y="262"/>
                            </a:lnTo>
                            <a:lnTo>
                              <a:pt x="82" y="264"/>
                            </a:lnTo>
                            <a:lnTo>
                              <a:pt x="79" y="266"/>
                            </a:lnTo>
                            <a:lnTo>
                              <a:pt x="75" y="268"/>
                            </a:lnTo>
                            <a:lnTo>
                              <a:pt x="70" y="270"/>
                            </a:lnTo>
                            <a:lnTo>
                              <a:pt x="66" y="272"/>
                            </a:lnTo>
                            <a:lnTo>
                              <a:pt x="60" y="275"/>
                            </a:lnTo>
                            <a:lnTo>
                              <a:pt x="55" y="278"/>
                            </a:lnTo>
                            <a:lnTo>
                              <a:pt x="49" y="281"/>
                            </a:lnTo>
                            <a:lnTo>
                              <a:pt x="43" y="283"/>
                            </a:lnTo>
                            <a:lnTo>
                              <a:pt x="38" y="286"/>
                            </a:lnTo>
                            <a:lnTo>
                              <a:pt x="32" y="289"/>
                            </a:lnTo>
                            <a:lnTo>
                              <a:pt x="28" y="291"/>
                            </a:lnTo>
                            <a:lnTo>
                              <a:pt x="23" y="293"/>
                            </a:lnTo>
                            <a:lnTo>
                              <a:pt x="19" y="295"/>
                            </a:lnTo>
                            <a:lnTo>
                              <a:pt x="16" y="297"/>
                            </a:lnTo>
                            <a:lnTo>
                              <a:pt x="12" y="299"/>
                            </a:lnTo>
                            <a:lnTo>
                              <a:pt x="9" y="300"/>
                            </a:lnTo>
                            <a:lnTo>
                              <a:pt x="7" y="302"/>
                            </a:lnTo>
                            <a:lnTo>
                              <a:pt x="5" y="303"/>
                            </a:lnTo>
                            <a:lnTo>
                              <a:pt x="3" y="303"/>
                            </a:lnTo>
                            <a:lnTo>
                              <a:pt x="2" y="304"/>
                            </a:lnTo>
                            <a:lnTo>
                              <a:pt x="1" y="305"/>
                            </a:lnTo>
                            <a:lnTo>
                              <a:pt x="0" y="305"/>
                            </a:lnTo>
                            <a:lnTo>
                              <a:pt x="1" y="305"/>
                            </a:lnTo>
                            <a:lnTo>
                              <a:pt x="2" y="305"/>
                            </a:lnTo>
                            <a:lnTo>
                              <a:pt x="3" y="304"/>
                            </a:lnTo>
                            <a:lnTo>
                              <a:pt x="5" y="304"/>
                            </a:lnTo>
                            <a:lnTo>
                              <a:pt x="7" y="304"/>
                            </a:lnTo>
                            <a:lnTo>
                              <a:pt x="10" y="303"/>
                            </a:lnTo>
                            <a:lnTo>
                              <a:pt x="13" y="303"/>
                            </a:lnTo>
                            <a:lnTo>
                              <a:pt x="17" y="302"/>
                            </a:lnTo>
                            <a:lnTo>
                              <a:pt x="21" y="302"/>
                            </a:lnTo>
                            <a:lnTo>
                              <a:pt x="25" y="301"/>
                            </a:lnTo>
                            <a:lnTo>
                              <a:pt x="30" y="300"/>
                            </a:lnTo>
                            <a:lnTo>
                              <a:pt x="35" y="299"/>
                            </a:lnTo>
                            <a:lnTo>
                              <a:pt x="41" y="298"/>
                            </a:lnTo>
                            <a:lnTo>
                              <a:pt x="47" y="298"/>
                            </a:lnTo>
                            <a:lnTo>
                              <a:pt x="53" y="297"/>
                            </a:lnTo>
                            <a:lnTo>
                              <a:pt x="60" y="295"/>
                            </a:lnTo>
                            <a:lnTo>
                              <a:pt x="66" y="294"/>
                            </a:lnTo>
                            <a:lnTo>
                              <a:pt x="72" y="293"/>
                            </a:lnTo>
                            <a:lnTo>
                              <a:pt x="79" y="292"/>
                            </a:lnTo>
                            <a:lnTo>
                              <a:pt x="85" y="291"/>
                            </a:lnTo>
                            <a:lnTo>
                              <a:pt x="91" y="290"/>
                            </a:lnTo>
                            <a:lnTo>
                              <a:pt x="97" y="288"/>
                            </a:lnTo>
                            <a:lnTo>
                              <a:pt x="103" y="287"/>
                            </a:lnTo>
                            <a:lnTo>
                              <a:pt x="109" y="286"/>
                            </a:lnTo>
                            <a:lnTo>
                              <a:pt x="114" y="285"/>
                            </a:lnTo>
                            <a:lnTo>
                              <a:pt x="120" y="283"/>
                            </a:lnTo>
                            <a:lnTo>
                              <a:pt x="125" y="282"/>
                            </a:lnTo>
                            <a:lnTo>
                              <a:pt x="131" y="280"/>
                            </a:lnTo>
                            <a:lnTo>
                              <a:pt x="136" y="279"/>
                            </a:lnTo>
                            <a:lnTo>
                              <a:pt x="141" y="277"/>
                            </a:lnTo>
                            <a:lnTo>
                              <a:pt x="147" y="276"/>
                            </a:lnTo>
                            <a:lnTo>
                              <a:pt x="152" y="274"/>
                            </a:lnTo>
                            <a:lnTo>
                              <a:pt x="156" y="273"/>
                            </a:lnTo>
                            <a:lnTo>
                              <a:pt x="161" y="271"/>
                            </a:lnTo>
                            <a:lnTo>
                              <a:pt x="166" y="270"/>
                            </a:lnTo>
                            <a:lnTo>
                              <a:pt x="171" y="268"/>
                            </a:lnTo>
                            <a:lnTo>
                              <a:pt x="176" y="266"/>
                            </a:lnTo>
                            <a:lnTo>
                              <a:pt x="180" y="265"/>
                            </a:lnTo>
                            <a:lnTo>
                              <a:pt x="185" y="263"/>
                            </a:lnTo>
                            <a:lnTo>
                              <a:pt x="189" y="261"/>
                            </a:lnTo>
                            <a:lnTo>
                              <a:pt x="194" y="259"/>
                            </a:lnTo>
                            <a:lnTo>
                              <a:pt x="198" y="258"/>
                            </a:lnTo>
                            <a:lnTo>
                              <a:pt x="202" y="256"/>
                            </a:lnTo>
                            <a:lnTo>
                              <a:pt x="207" y="254"/>
                            </a:lnTo>
                            <a:lnTo>
                              <a:pt x="211" y="252"/>
                            </a:lnTo>
                            <a:lnTo>
                              <a:pt x="215" y="250"/>
                            </a:lnTo>
                            <a:lnTo>
                              <a:pt x="219" y="248"/>
                            </a:lnTo>
                            <a:lnTo>
                              <a:pt x="223" y="246"/>
                            </a:lnTo>
                            <a:lnTo>
                              <a:pt x="227" y="244"/>
                            </a:lnTo>
                            <a:lnTo>
                              <a:pt x="231" y="242"/>
                            </a:lnTo>
                            <a:lnTo>
                              <a:pt x="234" y="240"/>
                            </a:lnTo>
                            <a:lnTo>
                              <a:pt x="238" y="238"/>
                            </a:lnTo>
                            <a:lnTo>
                              <a:pt x="242" y="236"/>
                            </a:lnTo>
                            <a:lnTo>
                              <a:pt x="245" y="234"/>
                            </a:lnTo>
                            <a:lnTo>
                              <a:pt x="249" y="232"/>
                            </a:lnTo>
                            <a:lnTo>
                              <a:pt x="252" y="230"/>
                            </a:lnTo>
                            <a:lnTo>
                              <a:pt x="255" y="228"/>
                            </a:lnTo>
                            <a:lnTo>
                              <a:pt x="259" y="226"/>
                            </a:lnTo>
                            <a:lnTo>
                              <a:pt x="262" y="225"/>
                            </a:lnTo>
                            <a:lnTo>
                              <a:pt x="265" y="223"/>
                            </a:lnTo>
                            <a:lnTo>
                              <a:pt x="268" y="221"/>
                            </a:lnTo>
                            <a:lnTo>
                              <a:pt x="271" y="219"/>
                            </a:lnTo>
                            <a:lnTo>
                              <a:pt x="274" y="217"/>
                            </a:lnTo>
                            <a:lnTo>
                              <a:pt x="276" y="215"/>
                            </a:lnTo>
                            <a:lnTo>
                              <a:pt x="279" y="213"/>
                            </a:lnTo>
                            <a:lnTo>
                              <a:pt x="282" y="211"/>
                            </a:lnTo>
                            <a:lnTo>
                              <a:pt x="285" y="208"/>
                            </a:lnTo>
                            <a:lnTo>
                              <a:pt x="289" y="206"/>
                            </a:lnTo>
                            <a:lnTo>
                              <a:pt x="292" y="203"/>
                            </a:lnTo>
                            <a:lnTo>
                              <a:pt x="295" y="200"/>
                            </a:lnTo>
                            <a:lnTo>
                              <a:pt x="299" y="198"/>
                            </a:lnTo>
                            <a:lnTo>
                              <a:pt x="302" y="194"/>
                            </a:lnTo>
                            <a:lnTo>
                              <a:pt x="306" y="191"/>
                            </a:lnTo>
                            <a:lnTo>
                              <a:pt x="309" y="188"/>
                            </a:lnTo>
                            <a:lnTo>
                              <a:pt x="313" y="184"/>
                            </a:lnTo>
                            <a:lnTo>
                              <a:pt x="317" y="181"/>
                            </a:lnTo>
                            <a:lnTo>
                              <a:pt x="321" y="177"/>
                            </a:lnTo>
                            <a:lnTo>
                              <a:pt x="325" y="173"/>
                            </a:lnTo>
                            <a:lnTo>
                              <a:pt x="329" y="169"/>
                            </a:lnTo>
                            <a:lnTo>
                              <a:pt x="333" y="165"/>
                            </a:lnTo>
                            <a:lnTo>
                              <a:pt x="337" y="161"/>
                            </a:lnTo>
                            <a:lnTo>
                              <a:pt x="340" y="158"/>
                            </a:lnTo>
                            <a:lnTo>
                              <a:pt x="343" y="155"/>
                            </a:lnTo>
                            <a:lnTo>
                              <a:pt x="346" y="152"/>
                            </a:lnTo>
                            <a:lnTo>
                              <a:pt x="349" y="149"/>
                            </a:lnTo>
                            <a:lnTo>
                              <a:pt x="352" y="146"/>
                            </a:lnTo>
                            <a:lnTo>
                              <a:pt x="354" y="144"/>
                            </a:lnTo>
                            <a:lnTo>
                              <a:pt x="356" y="142"/>
                            </a:lnTo>
                            <a:lnTo>
                              <a:pt x="357" y="141"/>
                            </a:lnTo>
                            <a:lnTo>
                              <a:pt x="359" y="139"/>
                            </a:lnTo>
                            <a:lnTo>
                              <a:pt x="360" y="138"/>
                            </a:lnTo>
                            <a:lnTo>
                              <a:pt x="361" y="137"/>
                            </a:lnTo>
                            <a:lnTo>
                              <a:pt x="362" y="136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3175" cap="flat">
                        <a:noFill/>
                        <a:prstDash val="solid"/>
                        <a:rou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 anchor="ctr"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pic>
                  <p:nvPicPr>
                    <p:cNvPr id="97" name="Picture 4" descr="C:\Users\Administrator\Desktop\新建文件夹\截图03副本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83" y="3056"/>
                      <a:ext cx="1171" cy="101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图片 97"/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53" y="4592"/>
                      <a:ext cx="452" cy="3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文本框 109"/>
                    <p:cNvSpPr txBox="1"/>
                    <p:nvPr/>
                  </p:nvSpPr>
                  <p:spPr>
                    <a:xfrm>
                      <a:off x="12512" y="8067"/>
                      <a:ext cx="1244" cy="3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zh-CN"/>
                      </a:defPPr>
                      <a:lvl1pPr lvl="0" algn="ctr">
                        <a:defRPr sz="1300" b="1"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defRPr>
                      </a:lvl1pPr>
                    </a:lstStyle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sym typeface="+mn-ea"/>
                        </a:rPr>
                        <a:t>电子看板</a:t>
                      </a:r>
                    </a:p>
                  </p:txBody>
                </p:sp>
              </p:grp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4370" y="3211"/>
                    <a:ext cx="13147" cy="5696"/>
                    <a:chOff x="4370" y="3211"/>
                    <a:chExt cx="13147" cy="5696"/>
                  </a:xfrm>
                </p:grpSpPr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15789" y="3975"/>
                      <a:ext cx="1728" cy="35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①品质检验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②入库/出库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③盘点和调拨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④装箱/拆箱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⑤生产汇报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⑥资产盘点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⑦库存标签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⑧客户标签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⑨国标码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⑩批次/SN</a:t>
                      </a:r>
                    </a:p>
                  </p:txBody>
                </p:sp>
                <p:sp>
                  <p:nvSpPr>
                    <p:cNvPr id="60" name="文本框 59"/>
                    <p:cNvSpPr txBox="1"/>
                    <p:nvPr/>
                  </p:nvSpPr>
                  <p:spPr>
                    <a:xfrm>
                      <a:off x="15765" y="7734"/>
                      <a:ext cx="1488" cy="11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+mn-ea"/>
                          <a:sym typeface="+mn-ea"/>
                        </a:rPr>
                        <a:t>①条码跟踪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+mn-ea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+mn-ea"/>
                          <a:sym typeface="+mn-ea"/>
                        </a:rPr>
                        <a:t>②SN追溯</a:t>
                      </a:r>
                      <a:endParaRPr lang="zh-CN" altLang="en-US" sz="1200" b="1">
                        <a:solidFill>
                          <a:schemeClr val="bg1"/>
                        </a:solidFill>
                        <a:latin typeface="+mn-ea"/>
                      </a:endParaRPr>
                    </a:p>
                    <a:p>
                      <a:pPr algn="l" fontAlgn="auto">
                        <a:lnSpc>
                          <a:spcPts val="17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+mn-ea"/>
                          <a:sym typeface="+mn-ea"/>
                        </a:rPr>
                        <a:t>③电子看板</a:t>
                      </a:r>
                    </a:p>
                  </p:txBody>
                </p:sp>
                <p:sp>
                  <p:nvSpPr>
                    <p:cNvPr id="112" name="文本框 111"/>
                    <p:cNvSpPr txBox="1"/>
                    <p:nvPr/>
                  </p:nvSpPr>
                  <p:spPr>
                    <a:xfrm>
                      <a:off x="4511" y="3211"/>
                      <a:ext cx="1588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参数与权限</a:t>
                      </a:r>
                    </a:p>
                  </p:txBody>
                </p:sp>
                <p:sp>
                  <p:nvSpPr>
                    <p:cNvPr id="113" name="文本框 112"/>
                    <p:cNvSpPr txBox="1"/>
                    <p:nvPr/>
                  </p:nvSpPr>
                  <p:spPr>
                    <a:xfrm>
                      <a:off x="7257" y="3211"/>
                      <a:ext cx="2108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初始化库存盘点</a:t>
                      </a:r>
                    </a:p>
                  </p:txBody>
                </p:sp>
                <p:sp>
                  <p:nvSpPr>
                    <p:cNvPr id="116" name="文本框 115"/>
                    <p:cNvSpPr txBox="1"/>
                    <p:nvPr/>
                  </p:nvSpPr>
                  <p:spPr>
                    <a:xfrm>
                      <a:off x="10291" y="3211"/>
                      <a:ext cx="1848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lvl="0" algn="ctr"/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打印库存标签</a:t>
                      </a:r>
                    </a:p>
                  </p:txBody>
                </p:sp>
                <p:sp>
                  <p:nvSpPr>
                    <p:cNvPr id="118" name="文本框 117"/>
                    <p:cNvSpPr txBox="1"/>
                    <p:nvPr/>
                  </p:nvSpPr>
                  <p:spPr>
                    <a:xfrm>
                      <a:off x="4370" y="5116"/>
                      <a:ext cx="1496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ctr"/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品质业务</a:t>
                      </a:r>
                    </a:p>
                  </p:txBody>
                </p:sp>
                <p:sp>
                  <p:nvSpPr>
                    <p:cNvPr id="120" name="文本框 119"/>
                    <p:cNvSpPr txBox="1"/>
                    <p:nvPr/>
                  </p:nvSpPr>
                  <p:spPr>
                    <a:xfrm>
                      <a:off x="6352" y="5114"/>
                      <a:ext cx="1496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ctr"/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入库业务</a:t>
                      </a:r>
                    </a:p>
                  </p:txBody>
                </p:sp>
                <p:sp>
                  <p:nvSpPr>
                    <p:cNvPr id="122" name="文本框 121"/>
                    <p:cNvSpPr txBox="1"/>
                    <p:nvPr/>
                  </p:nvSpPr>
                  <p:spPr>
                    <a:xfrm>
                      <a:off x="8164" y="5114"/>
                      <a:ext cx="1496" cy="4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ctr"/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出库业务</a:t>
                      </a:r>
                    </a:p>
                  </p:txBody>
                </p:sp>
              </p:grpSp>
            </p:grpSp>
            <p:grpSp>
              <p:nvGrpSpPr>
                <p:cNvPr id="126" name="Group 114"/>
                <p:cNvGrpSpPr/>
                <p:nvPr/>
              </p:nvGrpSpPr>
              <p:grpSpPr bwMode="auto">
                <a:xfrm rot="5400000">
                  <a:off x="10728" y="4043"/>
                  <a:ext cx="379" cy="331"/>
                  <a:chOff x="3684" y="2808"/>
                  <a:chExt cx="397" cy="145"/>
                </a:xfrm>
              </p:grpSpPr>
              <p:sp>
                <p:nvSpPr>
                  <p:cNvPr id="127" name="Freeform 115"/>
                  <p:cNvSpPr/>
                  <p:nvPr/>
                </p:nvSpPr>
                <p:spPr bwMode="auto">
                  <a:xfrm>
                    <a:off x="3684" y="2808"/>
                    <a:ext cx="397" cy="145"/>
                  </a:xfrm>
                  <a:custGeom>
                    <a:avLst/>
                    <a:gdLst>
                      <a:gd name="T0" fmla="*/ 0 w 397"/>
                      <a:gd name="T1" fmla="*/ 29 h 145"/>
                      <a:gd name="T2" fmla="*/ 324 w 397"/>
                      <a:gd name="T3" fmla="*/ 29 h 145"/>
                      <a:gd name="T4" fmla="*/ 324 w 397"/>
                      <a:gd name="T5" fmla="*/ 0 h 145"/>
                      <a:gd name="T6" fmla="*/ 396 w 397"/>
                      <a:gd name="T7" fmla="*/ 72 h 145"/>
                      <a:gd name="T8" fmla="*/ 324 w 397"/>
                      <a:gd name="T9" fmla="*/ 144 h 145"/>
                      <a:gd name="T10" fmla="*/ 324 w 397"/>
                      <a:gd name="T11" fmla="*/ 115 h 145"/>
                      <a:gd name="T12" fmla="*/ 0 w 397"/>
                      <a:gd name="T13" fmla="*/ 115 h 145"/>
                      <a:gd name="T14" fmla="*/ 0 w 397"/>
                      <a:gd name="T15" fmla="*/ 115 h 145"/>
                      <a:gd name="T16" fmla="*/ 0 w 397"/>
                      <a:gd name="T17" fmla="*/ 72 h 145"/>
                      <a:gd name="T18" fmla="*/ 0 w 397"/>
                      <a:gd name="T19" fmla="*/ 29 h 145"/>
                      <a:gd name="T20" fmla="*/ 0 w 397"/>
                      <a:gd name="T21" fmla="*/ 29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" h="145">
                        <a:moveTo>
                          <a:pt x="0" y="29"/>
                        </a:moveTo>
                        <a:lnTo>
                          <a:pt x="324" y="29"/>
                        </a:lnTo>
                        <a:lnTo>
                          <a:pt x="324" y="0"/>
                        </a:lnTo>
                        <a:lnTo>
                          <a:pt x="396" y="72"/>
                        </a:lnTo>
                        <a:lnTo>
                          <a:pt x="324" y="144"/>
                        </a:lnTo>
                        <a:lnTo>
                          <a:pt x="324" y="115"/>
                        </a:lnTo>
                        <a:lnTo>
                          <a:pt x="0" y="115"/>
                        </a:lnTo>
                        <a:lnTo>
                          <a:pt x="0" y="72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8" name="Group 116"/>
                  <p:cNvGrpSpPr/>
                  <p:nvPr/>
                </p:nvGrpSpPr>
                <p:grpSpPr bwMode="auto">
                  <a:xfrm>
                    <a:off x="3692" y="2826"/>
                    <a:ext cx="268" cy="106"/>
                    <a:chOff x="3692" y="2826"/>
                    <a:chExt cx="268" cy="106"/>
                  </a:xfrm>
                </p:grpSpPr>
                <p:sp>
                  <p:nvSpPr>
                    <p:cNvPr id="129" name="Rectangle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4" y="2826"/>
                      <a:ext cx="3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" y="2826"/>
                      <a:ext cx="3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1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08" y="2826"/>
                      <a:ext cx="24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64" y="2826"/>
                      <a:ext cx="20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3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2826"/>
                      <a:ext cx="1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4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08" y="2826"/>
                      <a:ext cx="1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" name="Rectangle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2" y="2826"/>
                      <a:ext cx="8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7" name="文本框 136"/>
                <p:cNvSpPr txBox="1"/>
                <p:nvPr/>
              </p:nvSpPr>
              <p:spPr>
                <a:xfrm>
                  <a:off x="10130" y="5221"/>
                  <a:ext cx="2157" cy="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CN" altLang="en-US" sz="13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sym typeface="+mn-ea"/>
                    </a:rPr>
                    <a:t>盘点/调拨业务</a:t>
                  </a:r>
                </a:p>
              </p:txBody>
            </p:sp>
            <p:sp>
              <p:nvSpPr>
                <p:cNvPr id="139" name="文本框 138"/>
                <p:cNvSpPr txBox="1"/>
                <p:nvPr/>
              </p:nvSpPr>
              <p:spPr>
                <a:xfrm>
                  <a:off x="13150" y="5219"/>
                  <a:ext cx="1496" cy="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CN" altLang="en-US" sz="13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sym typeface="+mn-ea"/>
                    </a:rPr>
                    <a:t>单据打印</a:t>
                  </a:r>
                </a:p>
              </p:txBody>
            </p:sp>
            <p:grpSp>
              <p:nvGrpSpPr>
                <p:cNvPr id="141" name="Group 114"/>
                <p:cNvGrpSpPr/>
                <p:nvPr/>
              </p:nvGrpSpPr>
              <p:grpSpPr bwMode="auto">
                <a:xfrm rot="5400000">
                  <a:off x="10728" y="5849"/>
                  <a:ext cx="379" cy="331"/>
                  <a:chOff x="3684" y="2808"/>
                  <a:chExt cx="397" cy="145"/>
                </a:xfrm>
              </p:grpSpPr>
              <p:sp>
                <p:nvSpPr>
                  <p:cNvPr id="142" name="Freeform 115"/>
                  <p:cNvSpPr/>
                  <p:nvPr/>
                </p:nvSpPr>
                <p:spPr bwMode="auto">
                  <a:xfrm>
                    <a:off x="3684" y="2808"/>
                    <a:ext cx="397" cy="145"/>
                  </a:xfrm>
                  <a:custGeom>
                    <a:avLst/>
                    <a:gdLst>
                      <a:gd name="T0" fmla="*/ 0 w 397"/>
                      <a:gd name="T1" fmla="*/ 29 h 145"/>
                      <a:gd name="T2" fmla="*/ 324 w 397"/>
                      <a:gd name="T3" fmla="*/ 29 h 145"/>
                      <a:gd name="T4" fmla="*/ 324 w 397"/>
                      <a:gd name="T5" fmla="*/ 0 h 145"/>
                      <a:gd name="T6" fmla="*/ 396 w 397"/>
                      <a:gd name="T7" fmla="*/ 72 h 145"/>
                      <a:gd name="T8" fmla="*/ 324 w 397"/>
                      <a:gd name="T9" fmla="*/ 144 h 145"/>
                      <a:gd name="T10" fmla="*/ 324 w 397"/>
                      <a:gd name="T11" fmla="*/ 115 h 145"/>
                      <a:gd name="T12" fmla="*/ 0 w 397"/>
                      <a:gd name="T13" fmla="*/ 115 h 145"/>
                      <a:gd name="T14" fmla="*/ 0 w 397"/>
                      <a:gd name="T15" fmla="*/ 115 h 145"/>
                      <a:gd name="T16" fmla="*/ 0 w 397"/>
                      <a:gd name="T17" fmla="*/ 72 h 145"/>
                      <a:gd name="T18" fmla="*/ 0 w 397"/>
                      <a:gd name="T19" fmla="*/ 29 h 145"/>
                      <a:gd name="T20" fmla="*/ 0 w 397"/>
                      <a:gd name="T21" fmla="*/ 29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" h="145">
                        <a:moveTo>
                          <a:pt x="0" y="29"/>
                        </a:moveTo>
                        <a:lnTo>
                          <a:pt x="324" y="29"/>
                        </a:lnTo>
                        <a:lnTo>
                          <a:pt x="324" y="0"/>
                        </a:lnTo>
                        <a:lnTo>
                          <a:pt x="396" y="72"/>
                        </a:lnTo>
                        <a:lnTo>
                          <a:pt x="324" y="144"/>
                        </a:lnTo>
                        <a:lnTo>
                          <a:pt x="324" y="115"/>
                        </a:lnTo>
                        <a:lnTo>
                          <a:pt x="0" y="115"/>
                        </a:lnTo>
                        <a:lnTo>
                          <a:pt x="0" y="72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3" name="Group 116"/>
                  <p:cNvGrpSpPr/>
                  <p:nvPr/>
                </p:nvGrpSpPr>
                <p:grpSpPr bwMode="auto">
                  <a:xfrm>
                    <a:off x="3692" y="2826"/>
                    <a:ext cx="268" cy="106"/>
                    <a:chOff x="3692" y="2826"/>
                    <a:chExt cx="268" cy="106"/>
                  </a:xfrm>
                </p:grpSpPr>
                <p:sp>
                  <p:nvSpPr>
                    <p:cNvPr id="144" name="Rectangle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4" y="2826"/>
                      <a:ext cx="3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" y="2826"/>
                      <a:ext cx="3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08" y="2826"/>
                      <a:ext cx="24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64" y="2826"/>
                      <a:ext cx="20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2826"/>
                      <a:ext cx="1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08" y="2826"/>
                      <a:ext cx="1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" name="Rectangle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2" y="2826"/>
                      <a:ext cx="8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51" name="文本框 150"/>
                <p:cNvSpPr txBox="1"/>
                <p:nvPr/>
              </p:nvSpPr>
              <p:spPr>
                <a:xfrm>
                  <a:off x="9653" y="7144"/>
                  <a:ext cx="2456" cy="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CN" altLang="en-US" sz="13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sym typeface="+mn-ea"/>
                    </a:rPr>
                    <a:t>生产/工序汇报业务</a:t>
                  </a:r>
                </a:p>
              </p:txBody>
            </p:sp>
            <p:sp>
              <p:nvSpPr>
                <p:cNvPr id="152" name="文本框 151"/>
                <p:cNvSpPr txBox="1"/>
                <p:nvPr/>
              </p:nvSpPr>
              <p:spPr>
                <a:xfrm>
                  <a:off x="7508" y="7144"/>
                  <a:ext cx="1496" cy="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CN" altLang="en-US" sz="13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sym typeface="+mn-ea"/>
                    </a:rPr>
                    <a:t>标签打印</a:t>
                  </a:r>
                </a:p>
              </p:txBody>
            </p:sp>
          </p:grpSp>
          <p:sp>
            <p:nvSpPr>
              <p:cNvPr id="166" name="文本框 165"/>
              <p:cNvSpPr txBox="1"/>
              <p:nvPr/>
            </p:nvSpPr>
            <p:spPr>
              <a:xfrm>
                <a:off x="8633" y="8535"/>
                <a:ext cx="1496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1300" b="1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业务跟踪</a:t>
                </a:r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4593" y="2514"/>
                <a:ext cx="8505" cy="5906"/>
                <a:chOff x="4593" y="2514"/>
                <a:chExt cx="8505" cy="5906"/>
              </a:xfrm>
            </p:grpSpPr>
            <p:sp>
              <p:nvSpPr>
                <p:cNvPr id="158" name="文本框 157"/>
                <p:cNvSpPr txBox="1"/>
                <p:nvPr/>
              </p:nvSpPr>
              <p:spPr>
                <a:xfrm>
                  <a:off x="4593" y="7144"/>
                  <a:ext cx="1496" cy="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CN" altLang="en-US" sz="13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sym typeface="+mn-ea"/>
                    </a:rPr>
                    <a:t>资产业务</a:t>
                  </a:r>
                </a:p>
              </p:txBody>
            </p:sp>
            <p:sp>
              <p:nvSpPr>
                <p:cNvPr id="168" name="Freeform 99"/>
                <p:cNvSpPr/>
                <p:nvPr/>
              </p:nvSpPr>
              <p:spPr bwMode="auto">
                <a:xfrm rot="5400000">
                  <a:off x="6842" y="5692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99"/>
                <p:cNvSpPr/>
                <p:nvPr/>
              </p:nvSpPr>
              <p:spPr bwMode="auto">
                <a:xfrm rot="5400000">
                  <a:off x="8121" y="7731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99"/>
                <p:cNvSpPr/>
                <p:nvPr/>
              </p:nvSpPr>
              <p:spPr bwMode="auto">
                <a:xfrm rot="11560850">
                  <a:off x="10197" y="7840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99"/>
                <p:cNvSpPr/>
                <p:nvPr/>
              </p:nvSpPr>
              <p:spPr bwMode="auto">
                <a:xfrm rot="2500849">
                  <a:off x="6403" y="6475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74" name="Group 114"/>
                <p:cNvGrpSpPr/>
                <p:nvPr/>
              </p:nvGrpSpPr>
              <p:grpSpPr bwMode="auto">
                <a:xfrm rot="5400000">
                  <a:off x="8296" y="5750"/>
                  <a:ext cx="328" cy="273"/>
                  <a:chOff x="3684" y="2808"/>
                  <a:chExt cx="397" cy="145"/>
                </a:xfrm>
              </p:grpSpPr>
              <p:sp>
                <p:nvSpPr>
                  <p:cNvPr id="175" name="Freeform 115"/>
                  <p:cNvSpPr/>
                  <p:nvPr/>
                </p:nvSpPr>
                <p:spPr bwMode="auto">
                  <a:xfrm>
                    <a:off x="3684" y="2808"/>
                    <a:ext cx="397" cy="145"/>
                  </a:xfrm>
                  <a:custGeom>
                    <a:avLst/>
                    <a:gdLst>
                      <a:gd name="T0" fmla="*/ 0 w 397"/>
                      <a:gd name="T1" fmla="*/ 29 h 145"/>
                      <a:gd name="T2" fmla="*/ 324 w 397"/>
                      <a:gd name="T3" fmla="*/ 29 h 145"/>
                      <a:gd name="T4" fmla="*/ 324 w 397"/>
                      <a:gd name="T5" fmla="*/ 0 h 145"/>
                      <a:gd name="T6" fmla="*/ 396 w 397"/>
                      <a:gd name="T7" fmla="*/ 72 h 145"/>
                      <a:gd name="T8" fmla="*/ 324 w 397"/>
                      <a:gd name="T9" fmla="*/ 144 h 145"/>
                      <a:gd name="T10" fmla="*/ 324 w 397"/>
                      <a:gd name="T11" fmla="*/ 115 h 145"/>
                      <a:gd name="T12" fmla="*/ 0 w 397"/>
                      <a:gd name="T13" fmla="*/ 115 h 145"/>
                      <a:gd name="T14" fmla="*/ 0 w 397"/>
                      <a:gd name="T15" fmla="*/ 115 h 145"/>
                      <a:gd name="T16" fmla="*/ 0 w 397"/>
                      <a:gd name="T17" fmla="*/ 72 h 145"/>
                      <a:gd name="T18" fmla="*/ 0 w 397"/>
                      <a:gd name="T19" fmla="*/ 29 h 145"/>
                      <a:gd name="T20" fmla="*/ 0 w 397"/>
                      <a:gd name="T21" fmla="*/ 29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" h="145">
                        <a:moveTo>
                          <a:pt x="0" y="29"/>
                        </a:moveTo>
                        <a:lnTo>
                          <a:pt x="324" y="29"/>
                        </a:lnTo>
                        <a:lnTo>
                          <a:pt x="324" y="0"/>
                        </a:lnTo>
                        <a:lnTo>
                          <a:pt x="396" y="72"/>
                        </a:lnTo>
                        <a:lnTo>
                          <a:pt x="324" y="144"/>
                        </a:lnTo>
                        <a:lnTo>
                          <a:pt x="324" y="115"/>
                        </a:lnTo>
                        <a:lnTo>
                          <a:pt x="0" y="115"/>
                        </a:lnTo>
                        <a:lnTo>
                          <a:pt x="0" y="72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76" name="Group 116"/>
                  <p:cNvGrpSpPr/>
                  <p:nvPr/>
                </p:nvGrpSpPr>
                <p:grpSpPr bwMode="auto">
                  <a:xfrm>
                    <a:off x="3692" y="2826"/>
                    <a:ext cx="268" cy="106"/>
                    <a:chOff x="3692" y="2826"/>
                    <a:chExt cx="268" cy="106"/>
                  </a:xfrm>
                </p:grpSpPr>
                <p:sp>
                  <p:nvSpPr>
                    <p:cNvPr id="177" name="Rectangle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4" y="2826"/>
                      <a:ext cx="3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8" name="Rectangle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" y="2826"/>
                      <a:ext cx="3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9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08" y="2826"/>
                      <a:ext cx="24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64" y="2826"/>
                      <a:ext cx="20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2826"/>
                      <a:ext cx="16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08" y="2826"/>
                      <a:ext cx="12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3" name="Rectangle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2" y="2826"/>
                      <a:ext cx="8" cy="10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84" name="Freeform 99"/>
                <p:cNvSpPr/>
                <p:nvPr/>
              </p:nvSpPr>
              <p:spPr bwMode="auto">
                <a:xfrm rot="2460000">
                  <a:off x="5893" y="2514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99"/>
                <p:cNvSpPr/>
                <p:nvPr/>
              </p:nvSpPr>
              <p:spPr bwMode="auto">
                <a:xfrm rot="2460000">
                  <a:off x="8917" y="2522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99"/>
                <p:cNvSpPr/>
                <p:nvPr/>
              </p:nvSpPr>
              <p:spPr bwMode="auto">
                <a:xfrm rot="2460000">
                  <a:off x="5336" y="4435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99"/>
                <p:cNvSpPr/>
                <p:nvPr/>
              </p:nvSpPr>
              <p:spPr bwMode="auto">
                <a:xfrm rot="2460000">
                  <a:off x="7300" y="4462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99"/>
                <p:cNvSpPr/>
                <p:nvPr/>
              </p:nvSpPr>
              <p:spPr bwMode="auto">
                <a:xfrm rot="2460000">
                  <a:off x="9744" y="4314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99"/>
                <p:cNvSpPr/>
                <p:nvPr/>
              </p:nvSpPr>
              <p:spPr bwMode="auto">
                <a:xfrm rot="2460000">
                  <a:off x="12414" y="4361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99"/>
                <p:cNvSpPr/>
                <p:nvPr/>
              </p:nvSpPr>
              <p:spPr bwMode="auto">
                <a:xfrm rot="11560850">
                  <a:off x="9589" y="5646"/>
                  <a:ext cx="684" cy="580"/>
                </a:xfrm>
                <a:custGeom>
                  <a:avLst/>
                  <a:gdLst>
                    <a:gd name="T0" fmla="*/ 364 w 427"/>
                    <a:gd name="T1" fmla="*/ 140 h 306"/>
                    <a:gd name="T2" fmla="*/ 373 w 427"/>
                    <a:gd name="T3" fmla="*/ 154 h 306"/>
                    <a:gd name="T4" fmla="*/ 382 w 427"/>
                    <a:gd name="T5" fmla="*/ 170 h 306"/>
                    <a:gd name="T6" fmla="*/ 386 w 427"/>
                    <a:gd name="T7" fmla="*/ 176 h 306"/>
                    <a:gd name="T8" fmla="*/ 389 w 427"/>
                    <a:gd name="T9" fmla="*/ 168 h 306"/>
                    <a:gd name="T10" fmla="*/ 398 w 427"/>
                    <a:gd name="T11" fmla="*/ 140 h 306"/>
                    <a:gd name="T12" fmla="*/ 411 w 427"/>
                    <a:gd name="T13" fmla="*/ 98 h 306"/>
                    <a:gd name="T14" fmla="*/ 419 w 427"/>
                    <a:gd name="T15" fmla="*/ 53 h 306"/>
                    <a:gd name="T16" fmla="*/ 424 w 427"/>
                    <a:gd name="T17" fmla="*/ 15 h 306"/>
                    <a:gd name="T18" fmla="*/ 426 w 427"/>
                    <a:gd name="T19" fmla="*/ 0 h 306"/>
                    <a:gd name="T20" fmla="*/ 423 w 427"/>
                    <a:gd name="T21" fmla="*/ 4 h 306"/>
                    <a:gd name="T22" fmla="*/ 412 w 427"/>
                    <a:gd name="T23" fmla="*/ 17 h 306"/>
                    <a:gd name="T24" fmla="*/ 394 w 427"/>
                    <a:gd name="T25" fmla="*/ 36 h 306"/>
                    <a:gd name="T26" fmla="*/ 369 w 427"/>
                    <a:gd name="T27" fmla="*/ 56 h 306"/>
                    <a:gd name="T28" fmla="*/ 339 w 427"/>
                    <a:gd name="T29" fmla="*/ 73 h 306"/>
                    <a:gd name="T30" fmla="*/ 306 w 427"/>
                    <a:gd name="T31" fmla="*/ 85 h 306"/>
                    <a:gd name="T32" fmla="*/ 277 w 427"/>
                    <a:gd name="T33" fmla="*/ 93 h 306"/>
                    <a:gd name="T34" fmla="*/ 266 w 427"/>
                    <a:gd name="T35" fmla="*/ 96 h 306"/>
                    <a:gd name="T36" fmla="*/ 271 w 427"/>
                    <a:gd name="T37" fmla="*/ 97 h 306"/>
                    <a:gd name="T38" fmla="*/ 291 w 427"/>
                    <a:gd name="T39" fmla="*/ 100 h 306"/>
                    <a:gd name="T40" fmla="*/ 314 w 427"/>
                    <a:gd name="T41" fmla="*/ 104 h 306"/>
                    <a:gd name="T42" fmla="*/ 327 w 427"/>
                    <a:gd name="T43" fmla="*/ 109 h 306"/>
                    <a:gd name="T44" fmla="*/ 332 w 427"/>
                    <a:gd name="T45" fmla="*/ 114 h 306"/>
                    <a:gd name="T46" fmla="*/ 334 w 427"/>
                    <a:gd name="T47" fmla="*/ 116 h 306"/>
                    <a:gd name="T48" fmla="*/ 330 w 427"/>
                    <a:gd name="T49" fmla="*/ 120 h 306"/>
                    <a:gd name="T50" fmla="*/ 317 w 427"/>
                    <a:gd name="T51" fmla="*/ 132 h 306"/>
                    <a:gd name="T52" fmla="*/ 293 w 427"/>
                    <a:gd name="T53" fmla="*/ 151 h 306"/>
                    <a:gd name="T54" fmla="*/ 258 w 427"/>
                    <a:gd name="T55" fmla="*/ 170 h 306"/>
                    <a:gd name="T56" fmla="*/ 218 w 427"/>
                    <a:gd name="T57" fmla="*/ 187 h 306"/>
                    <a:gd name="T58" fmla="*/ 183 w 427"/>
                    <a:gd name="T59" fmla="*/ 199 h 306"/>
                    <a:gd name="T60" fmla="*/ 150 w 427"/>
                    <a:gd name="T61" fmla="*/ 205 h 306"/>
                    <a:gd name="T62" fmla="*/ 112 w 427"/>
                    <a:gd name="T63" fmla="*/ 211 h 306"/>
                    <a:gd name="T64" fmla="*/ 73 w 427"/>
                    <a:gd name="T65" fmla="*/ 213 h 306"/>
                    <a:gd name="T66" fmla="*/ 38 w 427"/>
                    <a:gd name="T67" fmla="*/ 209 h 306"/>
                    <a:gd name="T68" fmla="*/ 12 w 427"/>
                    <a:gd name="T69" fmla="*/ 203 h 306"/>
                    <a:gd name="T70" fmla="*/ 2 w 427"/>
                    <a:gd name="T71" fmla="*/ 200 h 306"/>
                    <a:gd name="T72" fmla="*/ 11 w 427"/>
                    <a:gd name="T73" fmla="*/ 205 h 306"/>
                    <a:gd name="T74" fmla="*/ 44 w 427"/>
                    <a:gd name="T75" fmla="*/ 225 h 306"/>
                    <a:gd name="T76" fmla="*/ 83 w 427"/>
                    <a:gd name="T77" fmla="*/ 247 h 306"/>
                    <a:gd name="T78" fmla="*/ 98 w 427"/>
                    <a:gd name="T79" fmla="*/ 256 h 306"/>
                    <a:gd name="T80" fmla="*/ 89 w 427"/>
                    <a:gd name="T81" fmla="*/ 261 h 306"/>
                    <a:gd name="T82" fmla="*/ 55 w 427"/>
                    <a:gd name="T83" fmla="*/ 278 h 306"/>
                    <a:gd name="T84" fmla="*/ 16 w 427"/>
                    <a:gd name="T85" fmla="*/ 297 h 306"/>
                    <a:gd name="T86" fmla="*/ 0 w 427"/>
                    <a:gd name="T87" fmla="*/ 305 h 306"/>
                    <a:gd name="T88" fmla="*/ 10 w 427"/>
                    <a:gd name="T89" fmla="*/ 303 h 306"/>
                    <a:gd name="T90" fmla="*/ 47 w 427"/>
                    <a:gd name="T91" fmla="*/ 298 h 306"/>
                    <a:gd name="T92" fmla="*/ 97 w 427"/>
                    <a:gd name="T93" fmla="*/ 288 h 306"/>
                    <a:gd name="T94" fmla="*/ 141 w 427"/>
                    <a:gd name="T95" fmla="*/ 277 h 306"/>
                    <a:gd name="T96" fmla="*/ 180 w 427"/>
                    <a:gd name="T97" fmla="*/ 265 h 306"/>
                    <a:gd name="T98" fmla="*/ 215 w 427"/>
                    <a:gd name="T99" fmla="*/ 250 h 306"/>
                    <a:gd name="T100" fmla="*/ 245 w 427"/>
                    <a:gd name="T101" fmla="*/ 234 h 306"/>
                    <a:gd name="T102" fmla="*/ 271 w 427"/>
                    <a:gd name="T103" fmla="*/ 219 h 306"/>
                    <a:gd name="T104" fmla="*/ 295 w 427"/>
                    <a:gd name="T105" fmla="*/ 200 h 306"/>
                    <a:gd name="T106" fmla="*/ 325 w 427"/>
                    <a:gd name="T107" fmla="*/ 173 h 306"/>
                    <a:gd name="T108" fmla="*/ 352 w 427"/>
                    <a:gd name="T109" fmla="*/ 146 h 306"/>
                    <a:gd name="T110" fmla="*/ 362 w 427"/>
                    <a:gd name="T111" fmla="*/ 13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7" h="306">
                      <a:moveTo>
                        <a:pt x="362" y="136"/>
                      </a:moveTo>
                      <a:lnTo>
                        <a:pt x="362" y="136"/>
                      </a:lnTo>
                      <a:lnTo>
                        <a:pt x="362" y="137"/>
                      </a:lnTo>
                      <a:lnTo>
                        <a:pt x="363" y="137"/>
                      </a:lnTo>
                      <a:lnTo>
                        <a:pt x="363" y="138"/>
                      </a:lnTo>
                      <a:lnTo>
                        <a:pt x="364" y="139"/>
                      </a:lnTo>
                      <a:lnTo>
                        <a:pt x="364" y="140"/>
                      </a:lnTo>
                      <a:lnTo>
                        <a:pt x="365" y="141"/>
                      </a:lnTo>
                      <a:lnTo>
                        <a:pt x="366" y="142"/>
                      </a:lnTo>
                      <a:lnTo>
                        <a:pt x="367" y="144"/>
                      </a:lnTo>
                      <a:lnTo>
                        <a:pt x="368" y="145"/>
                      </a:lnTo>
                      <a:lnTo>
                        <a:pt x="369" y="147"/>
                      </a:lnTo>
                      <a:lnTo>
                        <a:pt x="370" y="149"/>
                      </a:lnTo>
                      <a:lnTo>
                        <a:pt x="371" y="151"/>
                      </a:lnTo>
                      <a:lnTo>
                        <a:pt x="373" y="154"/>
                      </a:lnTo>
                      <a:lnTo>
                        <a:pt x="374" y="156"/>
                      </a:lnTo>
                      <a:lnTo>
                        <a:pt x="375" y="158"/>
                      </a:lnTo>
                      <a:lnTo>
                        <a:pt x="377" y="161"/>
                      </a:lnTo>
                      <a:lnTo>
                        <a:pt x="378" y="163"/>
                      </a:lnTo>
                      <a:lnTo>
                        <a:pt x="379" y="165"/>
                      </a:lnTo>
                      <a:lnTo>
                        <a:pt x="380" y="167"/>
                      </a:lnTo>
                      <a:lnTo>
                        <a:pt x="381" y="168"/>
                      </a:lnTo>
                      <a:lnTo>
                        <a:pt x="382" y="170"/>
                      </a:lnTo>
                      <a:lnTo>
                        <a:pt x="383" y="171"/>
                      </a:lnTo>
                      <a:lnTo>
                        <a:pt x="384" y="172"/>
                      </a:lnTo>
                      <a:lnTo>
                        <a:pt x="384" y="173"/>
                      </a:lnTo>
                      <a:lnTo>
                        <a:pt x="385" y="174"/>
                      </a:lnTo>
                      <a:lnTo>
                        <a:pt x="385" y="175"/>
                      </a:lnTo>
                      <a:lnTo>
                        <a:pt x="386" y="175"/>
                      </a:lnTo>
                      <a:lnTo>
                        <a:pt x="386" y="176"/>
                      </a:lnTo>
                      <a:lnTo>
                        <a:pt x="386" y="175"/>
                      </a:lnTo>
                      <a:lnTo>
                        <a:pt x="387" y="173"/>
                      </a:lnTo>
                      <a:lnTo>
                        <a:pt x="387" y="172"/>
                      </a:lnTo>
                      <a:lnTo>
                        <a:pt x="388" y="170"/>
                      </a:lnTo>
                      <a:lnTo>
                        <a:pt x="389" y="168"/>
                      </a:lnTo>
                      <a:lnTo>
                        <a:pt x="390" y="166"/>
                      </a:lnTo>
                      <a:lnTo>
                        <a:pt x="390" y="163"/>
                      </a:lnTo>
                      <a:lnTo>
                        <a:pt x="391" y="160"/>
                      </a:lnTo>
                      <a:lnTo>
                        <a:pt x="393" y="157"/>
                      </a:lnTo>
                      <a:lnTo>
                        <a:pt x="394" y="153"/>
                      </a:lnTo>
                      <a:lnTo>
                        <a:pt x="395" y="149"/>
                      </a:lnTo>
                      <a:lnTo>
                        <a:pt x="397" y="145"/>
                      </a:lnTo>
                      <a:lnTo>
                        <a:pt x="398" y="140"/>
                      </a:lnTo>
                      <a:lnTo>
                        <a:pt x="400" y="135"/>
                      </a:lnTo>
                      <a:lnTo>
                        <a:pt x="402" y="130"/>
                      </a:lnTo>
                      <a:lnTo>
                        <a:pt x="403" y="125"/>
                      </a:lnTo>
                      <a:lnTo>
                        <a:pt x="405" y="119"/>
                      </a:lnTo>
                      <a:lnTo>
                        <a:pt x="407" y="114"/>
                      </a:lnTo>
                      <a:lnTo>
                        <a:pt x="408" y="109"/>
                      </a:lnTo>
                      <a:lnTo>
                        <a:pt x="409" y="103"/>
                      </a:lnTo>
                      <a:lnTo>
                        <a:pt x="411" y="98"/>
                      </a:lnTo>
                      <a:lnTo>
                        <a:pt x="412" y="93"/>
                      </a:lnTo>
                      <a:lnTo>
                        <a:pt x="413" y="87"/>
                      </a:lnTo>
                      <a:lnTo>
                        <a:pt x="414" y="81"/>
                      </a:lnTo>
                      <a:lnTo>
                        <a:pt x="415" y="76"/>
                      </a:lnTo>
                      <a:lnTo>
                        <a:pt x="417" y="70"/>
                      </a:lnTo>
                      <a:lnTo>
                        <a:pt x="417" y="64"/>
                      </a:lnTo>
                      <a:lnTo>
                        <a:pt x="418" y="59"/>
                      </a:lnTo>
                      <a:lnTo>
                        <a:pt x="419" y="53"/>
                      </a:lnTo>
                      <a:lnTo>
                        <a:pt x="420" y="47"/>
                      </a:lnTo>
                      <a:lnTo>
                        <a:pt x="421" y="41"/>
                      </a:lnTo>
                      <a:lnTo>
                        <a:pt x="421" y="36"/>
                      </a:lnTo>
                      <a:lnTo>
                        <a:pt x="422" y="31"/>
                      </a:lnTo>
                      <a:lnTo>
                        <a:pt x="423" y="26"/>
                      </a:lnTo>
                      <a:lnTo>
                        <a:pt x="423" y="22"/>
                      </a:lnTo>
                      <a:lnTo>
                        <a:pt x="424" y="18"/>
                      </a:lnTo>
                      <a:lnTo>
                        <a:pt x="424" y="15"/>
                      </a:lnTo>
                      <a:lnTo>
                        <a:pt x="425" y="12"/>
                      </a:lnTo>
                      <a:lnTo>
                        <a:pt x="425" y="9"/>
                      </a:lnTo>
                      <a:lnTo>
                        <a:pt x="425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6" y="2"/>
                      </a:lnTo>
                      <a:lnTo>
                        <a:pt x="426" y="1"/>
                      </a:lnTo>
                      <a:lnTo>
                        <a:pt x="426" y="0"/>
                      </a:lnTo>
                      <a:lnTo>
                        <a:pt x="425" y="1"/>
                      </a:lnTo>
                      <a:lnTo>
                        <a:pt x="424" y="2"/>
                      </a:lnTo>
                      <a:lnTo>
                        <a:pt x="424" y="3"/>
                      </a:lnTo>
                      <a:lnTo>
                        <a:pt x="423" y="4"/>
                      </a:lnTo>
                      <a:lnTo>
                        <a:pt x="422" y="5"/>
                      </a:lnTo>
                      <a:lnTo>
                        <a:pt x="421" y="6"/>
                      </a:lnTo>
                      <a:lnTo>
                        <a:pt x="420" y="8"/>
                      </a:lnTo>
                      <a:lnTo>
                        <a:pt x="418" y="9"/>
                      </a:lnTo>
                      <a:lnTo>
                        <a:pt x="417" y="11"/>
                      </a:lnTo>
                      <a:lnTo>
                        <a:pt x="415" y="13"/>
                      </a:lnTo>
                      <a:lnTo>
                        <a:pt x="414" y="15"/>
                      </a:lnTo>
                      <a:lnTo>
                        <a:pt x="412" y="17"/>
                      </a:lnTo>
                      <a:lnTo>
                        <a:pt x="410" y="20"/>
                      </a:lnTo>
                      <a:lnTo>
                        <a:pt x="408" y="22"/>
                      </a:lnTo>
                      <a:lnTo>
                        <a:pt x="406" y="24"/>
                      </a:lnTo>
                      <a:lnTo>
                        <a:pt x="404" y="27"/>
                      </a:lnTo>
                      <a:lnTo>
                        <a:pt x="401" y="29"/>
                      </a:lnTo>
                      <a:lnTo>
                        <a:pt x="399" y="32"/>
                      </a:lnTo>
                      <a:lnTo>
                        <a:pt x="396" y="34"/>
                      </a:lnTo>
                      <a:lnTo>
                        <a:pt x="394" y="36"/>
                      </a:lnTo>
                      <a:lnTo>
                        <a:pt x="391" y="39"/>
                      </a:lnTo>
                      <a:lnTo>
                        <a:pt x="388" y="41"/>
                      </a:lnTo>
                      <a:lnTo>
                        <a:pt x="385" y="44"/>
                      </a:lnTo>
                      <a:lnTo>
                        <a:pt x="382" y="46"/>
                      </a:lnTo>
                      <a:lnTo>
                        <a:pt x="379" y="48"/>
                      </a:lnTo>
                      <a:lnTo>
                        <a:pt x="376" y="51"/>
                      </a:lnTo>
                      <a:lnTo>
                        <a:pt x="372" y="53"/>
                      </a:lnTo>
                      <a:lnTo>
                        <a:pt x="369" y="56"/>
                      </a:lnTo>
                      <a:lnTo>
                        <a:pt x="366" y="58"/>
                      </a:lnTo>
                      <a:lnTo>
                        <a:pt x="362" y="60"/>
                      </a:lnTo>
                      <a:lnTo>
                        <a:pt x="358" y="63"/>
                      </a:lnTo>
                      <a:lnTo>
                        <a:pt x="355" y="65"/>
                      </a:lnTo>
                      <a:lnTo>
                        <a:pt x="351" y="67"/>
                      </a:lnTo>
                      <a:lnTo>
                        <a:pt x="347" y="69"/>
                      </a:lnTo>
                      <a:lnTo>
                        <a:pt x="343" y="71"/>
                      </a:lnTo>
                      <a:lnTo>
                        <a:pt x="339" y="73"/>
                      </a:lnTo>
                      <a:lnTo>
                        <a:pt x="335" y="75"/>
                      </a:lnTo>
                      <a:lnTo>
                        <a:pt x="331" y="76"/>
                      </a:lnTo>
                      <a:lnTo>
                        <a:pt x="327" y="78"/>
                      </a:lnTo>
                      <a:lnTo>
                        <a:pt x="323" y="80"/>
                      </a:lnTo>
                      <a:lnTo>
                        <a:pt x="319" y="81"/>
                      </a:lnTo>
                      <a:lnTo>
                        <a:pt x="315" y="83"/>
                      </a:lnTo>
                      <a:lnTo>
                        <a:pt x="310" y="84"/>
                      </a:lnTo>
                      <a:lnTo>
                        <a:pt x="306" y="85"/>
                      </a:lnTo>
                      <a:lnTo>
                        <a:pt x="302" y="87"/>
                      </a:lnTo>
                      <a:lnTo>
                        <a:pt x="297" y="88"/>
                      </a:lnTo>
                      <a:lnTo>
                        <a:pt x="293" y="89"/>
                      </a:lnTo>
                      <a:lnTo>
                        <a:pt x="289" y="90"/>
                      </a:lnTo>
                      <a:lnTo>
                        <a:pt x="286" y="91"/>
                      </a:lnTo>
                      <a:lnTo>
                        <a:pt x="283" y="92"/>
                      </a:lnTo>
                      <a:lnTo>
                        <a:pt x="280" y="92"/>
                      </a:lnTo>
                      <a:lnTo>
                        <a:pt x="277" y="93"/>
                      </a:lnTo>
                      <a:lnTo>
                        <a:pt x="275" y="94"/>
                      </a:lnTo>
                      <a:lnTo>
                        <a:pt x="273" y="94"/>
                      </a:lnTo>
                      <a:lnTo>
                        <a:pt x="271" y="95"/>
                      </a:lnTo>
                      <a:lnTo>
                        <a:pt x="269" y="95"/>
                      </a:lnTo>
                      <a:lnTo>
                        <a:pt x="268" y="95"/>
                      </a:lnTo>
                      <a:lnTo>
                        <a:pt x="267" y="96"/>
                      </a:lnTo>
                      <a:lnTo>
                        <a:pt x="266" y="96"/>
                      </a:lnTo>
                      <a:lnTo>
                        <a:pt x="267" y="96"/>
                      </a:lnTo>
                      <a:lnTo>
                        <a:pt x="268" y="96"/>
                      </a:lnTo>
                      <a:lnTo>
                        <a:pt x="269" y="96"/>
                      </a:lnTo>
                      <a:lnTo>
                        <a:pt x="270" y="97"/>
                      </a:lnTo>
                      <a:lnTo>
                        <a:pt x="271" y="97"/>
                      </a:lnTo>
                      <a:lnTo>
                        <a:pt x="273" y="97"/>
                      </a:lnTo>
                      <a:lnTo>
                        <a:pt x="275" y="97"/>
                      </a:lnTo>
                      <a:lnTo>
                        <a:pt x="277" y="98"/>
                      </a:lnTo>
                      <a:lnTo>
                        <a:pt x="279" y="98"/>
                      </a:lnTo>
                      <a:lnTo>
                        <a:pt x="282" y="98"/>
                      </a:lnTo>
                      <a:lnTo>
                        <a:pt x="284" y="99"/>
                      </a:lnTo>
                      <a:lnTo>
                        <a:pt x="287" y="99"/>
                      </a:lnTo>
                      <a:lnTo>
                        <a:pt x="291" y="100"/>
                      </a:lnTo>
                      <a:lnTo>
                        <a:pt x="294" y="100"/>
                      </a:lnTo>
                      <a:lnTo>
                        <a:pt x="297" y="101"/>
                      </a:lnTo>
                      <a:lnTo>
                        <a:pt x="301" y="101"/>
                      </a:lnTo>
                      <a:lnTo>
                        <a:pt x="304" y="102"/>
                      </a:lnTo>
                      <a:lnTo>
                        <a:pt x="307" y="102"/>
                      </a:lnTo>
                      <a:lnTo>
                        <a:pt x="309" y="103"/>
                      </a:lnTo>
                      <a:lnTo>
                        <a:pt x="312" y="103"/>
                      </a:lnTo>
                      <a:lnTo>
                        <a:pt x="314" y="104"/>
                      </a:lnTo>
                      <a:lnTo>
                        <a:pt x="317" y="105"/>
                      </a:lnTo>
                      <a:lnTo>
                        <a:pt x="319" y="105"/>
                      </a:lnTo>
                      <a:lnTo>
                        <a:pt x="320" y="106"/>
                      </a:lnTo>
                      <a:lnTo>
                        <a:pt x="322" y="106"/>
                      </a:lnTo>
                      <a:lnTo>
                        <a:pt x="324" y="107"/>
                      </a:lnTo>
                      <a:lnTo>
                        <a:pt x="325" y="108"/>
                      </a:lnTo>
                      <a:lnTo>
                        <a:pt x="326" y="109"/>
                      </a:lnTo>
                      <a:lnTo>
                        <a:pt x="327" y="109"/>
                      </a:lnTo>
                      <a:lnTo>
                        <a:pt x="328" y="110"/>
                      </a:lnTo>
                      <a:lnTo>
                        <a:pt x="329" y="111"/>
                      </a:lnTo>
                      <a:lnTo>
                        <a:pt x="330" y="112"/>
                      </a:lnTo>
                      <a:lnTo>
                        <a:pt x="331" y="113"/>
                      </a:lnTo>
                      <a:lnTo>
                        <a:pt x="332" y="114"/>
                      </a:lnTo>
                      <a:lnTo>
                        <a:pt x="333" y="115"/>
                      </a:lnTo>
                      <a:lnTo>
                        <a:pt x="334" y="116"/>
                      </a:lnTo>
                      <a:lnTo>
                        <a:pt x="333" y="117"/>
                      </a:lnTo>
                      <a:lnTo>
                        <a:pt x="332" y="118"/>
                      </a:lnTo>
                      <a:lnTo>
                        <a:pt x="331" y="119"/>
                      </a:lnTo>
                      <a:lnTo>
                        <a:pt x="330" y="120"/>
                      </a:lnTo>
                      <a:lnTo>
                        <a:pt x="329" y="121"/>
                      </a:lnTo>
                      <a:lnTo>
                        <a:pt x="328" y="122"/>
                      </a:lnTo>
                      <a:lnTo>
                        <a:pt x="326" y="123"/>
                      </a:lnTo>
                      <a:lnTo>
                        <a:pt x="325" y="125"/>
                      </a:lnTo>
                      <a:lnTo>
                        <a:pt x="323" y="126"/>
                      </a:lnTo>
                      <a:lnTo>
                        <a:pt x="321" y="128"/>
                      </a:lnTo>
                      <a:lnTo>
                        <a:pt x="319" y="130"/>
                      </a:lnTo>
                      <a:lnTo>
                        <a:pt x="317" y="132"/>
                      </a:lnTo>
                      <a:lnTo>
                        <a:pt x="315" y="135"/>
                      </a:lnTo>
                      <a:lnTo>
                        <a:pt x="312" y="137"/>
                      </a:lnTo>
                      <a:lnTo>
                        <a:pt x="309" y="139"/>
                      </a:lnTo>
                      <a:lnTo>
                        <a:pt x="306" y="141"/>
                      </a:lnTo>
                      <a:lnTo>
                        <a:pt x="303" y="144"/>
                      </a:lnTo>
                      <a:lnTo>
                        <a:pt x="300" y="146"/>
                      </a:lnTo>
                      <a:lnTo>
                        <a:pt x="297" y="149"/>
                      </a:lnTo>
                      <a:lnTo>
                        <a:pt x="293" y="151"/>
                      </a:lnTo>
                      <a:lnTo>
                        <a:pt x="289" y="153"/>
                      </a:lnTo>
                      <a:lnTo>
                        <a:pt x="285" y="156"/>
                      </a:lnTo>
                      <a:lnTo>
                        <a:pt x="281" y="158"/>
                      </a:lnTo>
                      <a:lnTo>
                        <a:pt x="277" y="160"/>
                      </a:lnTo>
                      <a:lnTo>
                        <a:pt x="272" y="163"/>
                      </a:lnTo>
                      <a:lnTo>
                        <a:pt x="268" y="165"/>
                      </a:lnTo>
                      <a:lnTo>
                        <a:pt x="263" y="168"/>
                      </a:lnTo>
                      <a:lnTo>
                        <a:pt x="258" y="170"/>
                      </a:lnTo>
                      <a:lnTo>
                        <a:pt x="253" y="173"/>
                      </a:lnTo>
                      <a:lnTo>
                        <a:pt x="247" y="175"/>
                      </a:lnTo>
                      <a:lnTo>
                        <a:pt x="242" y="177"/>
                      </a:lnTo>
                      <a:lnTo>
                        <a:pt x="237" y="179"/>
                      </a:lnTo>
                      <a:lnTo>
                        <a:pt x="232" y="182"/>
                      </a:lnTo>
                      <a:lnTo>
                        <a:pt x="227" y="184"/>
                      </a:lnTo>
                      <a:lnTo>
                        <a:pt x="222" y="185"/>
                      </a:lnTo>
                      <a:lnTo>
                        <a:pt x="218" y="187"/>
                      </a:lnTo>
                      <a:lnTo>
                        <a:pt x="213" y="189"/>
                      </a:lnTo>
                      <a:lnTo>
                        <a:pt x="208" y="191"/>
                      </a:lnTo>
                      <a:lnTo>
                        <a:pt x="204" y="192"/>
                      </a:lnTo>
                      <a:lnTo>
                        <a:pt x="199" y="194"/>
                      </a:lnTo>
                      <a:lnTo>
                        <a:pt x="195" y="195"/>
                      </a:lnTo>
                      <a:lnTo>
                        <a:pt x="191" y="196"/>
                      </a:lnTo>
                      <a:lnTo>
                        <a:pt x="187" y="197"/>
                      </a:lnTo>
                      <a:lnTo>
                        <a:pt x="183" y="199"/>
                      </a:lnTo>
                      <a:lnTo>
                        <a:pt x="179" y="200"/>
                      </a:lnTo>
                      <a:lnTo>
                        <a:pt x="175" y="200"/>
                      </a:lnTo>
                      <a:lnTo>
                        <a:pt x="171" y="201"/>
                      </a:lnTo>
                      <a:lnTo>
                        <a:pt x="167" y="202"/>
                      </a:lnTo>
                      <a:lnTo>
                        <a:pt x="163" y="203"/>
                      </a:lnTo>
                      <a:lnTo>
                        <a:pt x="159" y="204"/>
                      </a:lnTo>
                      <a:lnTo>
                        <a:pt x="154" y="205"/>
                      </a:lnTo>
                      <a:lnTo>
                        <a:pt x="150" y="205"/>
                      </a:lnTo>
                      <a:lnTo>
                        <a:pt x="146" y="206"/>
                      </a:lnTo>
                      <a:lnTo>
                        <a:pt x="141" y="207"/>
                      </a:lnTo>
                      <a:lnTo>
                        <a:pt x="136" y="208"/>
                      </a:lnTo>
                      <a:lnTo>
                        <a:pt x="132" y="208"/>
                      </a:lnTo>
                      <a:lnTo>
                        <a:pt x="127" y="209"/>
                      </a:lnTo>
                      <a:lnTo>
                        <a:pt x="122" y="210"/>
                      </a:lnTo>
                      <a:lnTo>
                        <a:pt x="117" y="210"/>
                      </a:lnTo>
                      <a:lnTo>
                        <a:pt x="112" y="211"/>
                      </a:lnTo>
                      <a:lnTo>
                        <a:pt x="107" y="212"/>
                      </a:lnTo>
                      <a:lnTo>
                        <a:pt x="102" y="212"/>
                      </a:lnTo>
                      <a:lnTo>
                        <a:pt x="97" y="212"/>
                      </a:lnTo>
                      <a:lnTo>
                        <a:pt x="92" y="213"/>
                      </a:lnTo>
                      <a:lnTo>
                        <a:pt x="87" y="213"/>
                      </a:lnTo>
                      <a:lnTo>
                        <a:pt x="82" y="213"/>
                      </a:lnTo>
                      <a:lnTo>
                        <a:pt x="78" y="213"/>
                      </a:lnTo>
                      <a:lnTo>
                        <a:pt x="73" y="213"/>
                      </a:lnTo>
                      <a:lnTo>
                        <a:pt x="68" y="213"/>
                      </a:lnTo>
                      <a:lnTo>
                        <a:pt x="64" y="213"/>
                      </a:lnTo>
                      <a:lnTo>
                        <a:pt x="59" y="212"/>
                      </a:lnTo>
                      <a:lnTo>
                        <a:pt x="55" y="212"/>
                      </a:lnTo>
                      <a:lnTo>
                        <a:pt x="51" y="211"/>
                      </a:lnTo>
                      <a:lnTo>
                        <a:pt x="46" y="211"/>
                      </a:lnTo>
                      <a:lnTo>
                        <a:pt x="42" y="210"/>
                      </a:lnTo>
                      <a:lnTo>
                        <a:pt x="38" y="209"/>
                      </a:lnTo>
                      <a:lnTo>
                        <a:pt x="34" y="208"/>
                      </a:lnTo>
                      <a:lnTo>
                        <a:pt x="30" y="207"/>
                      </a:lnTo>
                      <a:lnTo>
                        <a:pt x="27" y="206"/>
                      </a:lnTo>
                      <a:lnTo>
                        <a:pt x="23" y="205"/>
                      </a:lnTo>
                      <a:lnTo>
                        <a:pt x="20" y="205"/>
                      </a:lnTo>
                      <a:lnTo>
                        <a:pt x="17" y="204"/>
                      </a:lnTo>
                      <a:lnTo>
                        <a:pt x="15" y="203"/>
                      </a:lnTo>
                      <a:lnTo>
                        <a:pt x="12" y="203"/>
                      </a:lnTo>
                      <a:lnTo>
                        <a:pt x="10" y="202"/>
                      </a:lnTo>
                      <a:lnTo>
                        <a:pt x="8" y="202"/>
                      </a:lnTo>
                      <a:lnTo>
                        <a:pt x="7" y="201"/>
                      </a:lnTo>
                      <a:lnTo>
                        <a:pt x="5" y="201"/>
                      </a:lnTo>
                      <a:lnTo>
                        <a:pt x="4" y="201"/>
                      </a:lnTo>
                      <a:lnTo>
                        <a:pt x="3" y="200"/>
                      </a:lnTo>
                      <a:lnTo>
                        <a:pt x="2" y="200"/>
                      </a:lnTo>
                      <a:lnTo>
                        <a:pt x="3" y="200"/>
                      </a:lnTo>
                      <a:lnTo>
                        <a:pt x="4" y="201"/>
                      </a:lnTo>
                      <a:lnTo>
                        <a:pt x="5" y="202"/>
                      </a:lnTo>
                      <a:lnTo>
                        <a:pt x="7" y="203"/>
                      </a:lnTo>
                      <a:lnTo>
                        <a:pt x="9" y="204"/>
                      </a:lnTo>
                      <a:lnTo>
                        <a:pt x="11" y="205"/>
                      </a:lnTo>
                      <a:lnTo>
                        <a:pt x="14" y="207"/>
                      </a:lnTo>
                      <a:lnTo>
                        <a:pt x="17" y="209"/>
                      </a:lnTo>
                      <a:lnTo>
                        <a:pt x="21" y="211"/>
                      </a:lnTo>
                      <a:lnTo>
                        <a:pt x="25" y="213"/>
                      </a:lnTo>
                      <a:lnTo>
                        <a:pt x="29" y="216"/>
                      </a:lnTo>
                      <a:lnTo>
                        <a:pt x="34" y="218"/>
                      </a:lnTo>
                      <a:lnTo>
                        <a:pt x="39" y="221"/>
                      </a:lnTo>
                      <a:lnTo>
                        <a:pt x="44" y="225"/>
                      </a:lnTo>
                      <a:lnTo>
                        <a:pt x="50" y="228"/>
                      </a:lnTo>
                      <a:lnTo>
                        <a:pt x="56" y="231"/>
                      </a:lnTo>
                      <a:lnTo>
                        <a:pt x="61" y="235"/>
                      </a:lnTo>
                      <a:lnTo>
                        <a:pt x="66" y="238"/>
                      </a:lnTo>
                      <a:lnTo>
                        <a:pt x="71" y="240"/>
                      </a:lnTo>
                      <a:lnTo>
                        <a:pt x="75" y="243"/>
                      </a:lnTo>
                      <a:lnTo>
                        <a:pt x="79" y="245"/>
                      </a:lnTo>
                      <a:lnTo>
                        <a:pt x="83" y="247"/>
                      </a:lnTo>
                      <a:lnTo>
                        <a:pt x="86" y="249"/>
                      </a:lnTo>
                      <a:lnTo>
                        <a:pt x="89" y="251"/>
                      </a:lnTo>
                      <a:lnTo>
                        <a:pt x="91" y="252"/>
                      </a:lnTo>
                      <a:lnTo>
                        <a:pt x="93" y="253"/>
                      </a:lnTo>
                      <a:lnTo>
                        <a:pt x="95" y="254"/>
                      </a:lnTo>
                      <a:lnTo>
                        <a:pt x="96" y="255"/>
                      </a:lnTo>
                      <a:lnTo>
                        <a:pt x="97" y="256"/>
                      </a:lnTo>
                      <a:lnTo>
                        <a:pt x="98" y="256"/>
                      </a:lnTo>
                      <a:lnTo>
                        <a:pt x="97" y="256"/>
                      </a:lnTo>
                      <a:lnTo>
                        <a:pt x="96" y="257"/>
                      </a:lnTo>
                      <a:lnTo>
                        <a:pt x="95" y="258"/>
                      </a:lnTo>
                      <a:lnTo>
                        <a:pt x="93" y="258"/>
                      </a:lnTo>
                      <a:lnTo>
                        <a:pt x="91" y="259"/>
                      </a:lnTo>
                      <a:lnTo>
                        <a:pt x="89" y="261"/>
                      </a:lnTo>
                      <a:lnTo>
                        <a:pt x="86" y="262"/>
                      </a:lnTo>
                      <a:lnTo>
                        <a:pt x="82" y="264"/>
                      </a:lnTo>
                      <a:lnTo>
                        <a:pt x="79" y="266"/>
                      </a:lnTo>
                      <a:lnTo>
                        <a:pt x="75" y="268"/>
                      </a:lnTo>
                      <a:lnTo>
                        <a:pt x="70" y="270"/>
                      </a:lnTo>
                      <a:lnTo>
                        <a:pt x="66" y="272"/>
                      </a:lnTo>
                      <a:lnTo>
                        <a:pt x="60" y="275"/>
                      </a:lnTo>
                      <a:lnTo>
                        <a:pt x="55" y="278"/>
                      </a:lnTo>
                      <a:lnTo>
                        <a:pt x="49" y="281"/>
                      </a:lnTo>
                      <a:lnTo>
                        <a:pt x="43" y="283"/>
                      </a:lnTo>
                      <a:lnTo>
                        <a:pt x="38" y="286"/>
                      </a:lnTo>
                      <a:lnTo>
                        <a:pt x="32" y="289"/>
                      </a:lnTo>
                      <a:lnTo>
                        <a:pt x="28" y="291"/>
                      </a:lnTo>
                      <a:lnTo>
                        <a:pt x="23" y="293"/>
                      </a:lnTo>
                      <a:lnTo>
                        <a:pt x="19" y="295"/>
                      </a:lnTo>
                      <a:lnTo>
                        <a:pt x="16" y="297"/>
                      </a:lnTo>
                      <a:lnTo>
                        <a:pt x="12" y="299"/>
                      </a:lnTo>
                      <a:lnTo>
                        <a:pt x="9" y="300"/>
                      </a:lnTo>
                      <a:lnTo>
                        <a:pt x="7" y="302"/>
                      </a:lnTo>
                      <a:lnTo>
                        <a:pt x="5" y="303"/>
                      </a:lnTo>
                      <a:lnTo>
                        <a:pt x="3" y="303"/>
                      </a:lnTo>
                      <a:lnTo>
                        <a:pt x="2" y="304"/>
                      </a:lnTo>
                      <a:lnTo>
                        <a:pt x="1" y="305"/>
                      </a:lnTo>
                      <a:lnTo>
                        <a:pt x="0" y="305"/>
                      </a:lnTo>
                      <a:lnTo>
                        <a:pt x="1" y="305"/>
                      </a:lnTo>
                      <a:lnTo>
                        <a:pt x="2" y="305"/>
                      </a:lnTo>
                      <a:lnTo>
                        <a:pt x="3" y="304"/>
                      </a:lnTo>
                      <a:lnTo>
                        <a:pt x="5" y="304"/>
                      </a:lnTo>
                      <a:lnTo>
                        <a:pt x="7" y="304"/>
                      </a:lnTo>
                      <a:lnTo>
                        <a:pt x="10" y="303"/>
                      </a:lnTo>
                      <a:lnTo>
                        <a:pt x="13" y="303"/>
                      </a:lnTo>
                      <a:lnTo>
                        <a:pt x="17" y="302"/>
                      </a:lnTo>
                      <a:lnTo>
                        <a:pt x="21" y="302"/>
                      </a:lnTo>
                      <a:lnTo>
                        <a:pt x="25" y="301"/>
                      </a:lnTo>
                      <a:lnTo>
                        <a:pt x="30" y="300"/>
                      </a:lnTo>
                      <a:lnTo>
                        <a:pt x="35" y="299"/>
                      </a:lnTo>
                      <a:lnTo>
                        <a:pt x="41" y="298"/>
                      </a:lnTo>
                      <a:lnTo>
                        <a:pt x="47" y="298"/>
                      </a:lnTo>
                      <a:lnTo>
                        <a:pt x="53" y="297"/>
                      </a:lnTo>
                      <a:lnTo>
                        <a:pt x="60" y="295"/>
                      </a:lnTo>
                      <a:lnTo>
                        <a:pt x="66" y="294"/>
                      </a:lnTo>
                      <a:lnTo>
                        <a:pt x="72" y="293"/>
                      </a:lnTo>
                      <a:lnTo>
                        <a:pt x="79" y="292"/>
                      </a:lnTo>
                      <a:lnTo>
                        <a:pt x="85" y="291"/>
                      </a:lnTo>
                      <a:lnTo>
                        <a:pt x="91" y="290"/>
                      </a:lnTo>
                      <a:lnTo>
                        <a:pt x="97" y="288"/>
                      </a:lnTo>
                      <a:lnTo>
                        <a:pt x="103" y="287"/>
                      </a:lnTo>
                      <a:lnTo>
                        <a:pt x="109" y="286"/>
                      </a:lnTo>
                      <a:lnTo>
                        <a:pt x="114" y="285"/>
                      </a:lnTo>
                      <a:lnTo>
                        <a:pt x="120" y="283"/>
                      </a:lnTo>
                      <a:lnTo>
                        <a:pt x="125" y="282"/>
                      </a:lnTo>
                      <a:lnTo>
                        <a:pt x="131" y="280"/>
                      </a:lnTo>
                      <a:lnTo>
                        <a:pt x="136" y="279"/>
                      </a:lnTo>
                      <a:lnTo>
                        <a:pt x="141" y="277"/>
                      </a:lnTo>
                      <a:lnTo>
                        <a:pt x="147" y="276"/>
                      </a:lnTo>
                      <a:lnTo>
                        <a:pt x="152" y="274"/>
                      </a:lnTo>
                      <a:lnTo>
                        <a:pt x="156" y="273"/>
                      </a:lnTo>
                      <a:lnTo>
                        <a:pt x="161" y="271"/>
                      </a:lnTo>
                      <a:lnTo>
                        <a:pt x="166" y="270"/>
                      </a:lnTo>
                      <a:lnTo>
                        <a:pt x="171" y="268"/>
                      </a:lnTo>
                      <a:lnTo>
                        <a:pt x="176" y="266"/>
                      </a:lnTo>
                      <a:lnTo>
                        <a:pt x="180" y="265"/>
                      </a:lnTo>
                      <a:lnTo>
                        <a:pt x="185" y="263"/>
                      </a:lnTo>
                      <a:lnTo>
                        <a:pt x="189" y="261"/>
                      </a:lnTo>
                      <a:lnTo>
                        <a:pt x="194" y="259"/>
                      </a:lnTo>
                      <a:lnTo>
                        <a:pt x="198" y="258"/>
                      </a:lnTo>
                      <a:lnTo>
                        <a:pt x="202" y="256"/>
                      </a:lnTo>
                      <a:lnTo>
                        <a:pt x="207" y="254"/>
                      </a:lnTo>
                      <a:lnTo>
                        <a:pt x="211" y="252"/>
                      </a:lnTo>
                      <a:lnTo>
                        <a:pt x="215" y="250"/>
                      </a:lnTo>
                      <a:lnTo>
                        <a:pt x="219" y="248"/>
                      </a:lnTo>
                      <a:lnTo>
                        <a:pt x="223" y="246"/>
                      </a:lnTo>
                      <a:lnTo>
                        <a:pt x="227" y="244"/>
                      </a:lnTo>
                      <a:lnTo>
                        <a:pt x="231" y="242"/>
                      </a:lnTo>
                      <a:lnTo>
                        <a:pt x="234" y="240"/>
                      </a:lnTo>
                      <a:lnTo>
                        <a:pt x="238" y="238"/>
                      </a:lnTo>
                      <a:lnTo>
                        <a:pt x="242" y="236"/>
                      </a:lnTo>
                      <a:lnTo>
                        <a:pt x="245" y="234"/>
                      </a:lnTo>
                      <a:lnTo>
                        <a:pt x="249" y="232"/>
                      </a:lnTo>
                      <a:lnTo>
                        <a:pt x="252" y="230"/>
                      </a:lnTo>
                      <a:lnTo>
                        <a:pt x="255" y="228"/>
                      </a:lnTo>
                      <a:lnTo>
                        <a:pt x="259" y="226"/>
                      </a:lnTo>
                      <a:lnTo>
                        <a:pt x="262" y="225"/>
                      </a:lnTo>
                      <a:lnTo>
                        <a:pt x="265" y="223"/>
                      </a:lnTo>
                      <a:lnTo>
                        <a:pt x="268" y="221"/>
                      </a:lnTo>
                      <a:lnTo>
                        <a:pt x="271" y="219"/>
                      </a:lnTo>
                      <a:lnTo>
                        <a:pt x="274" y="217"/>
                      </a:lnTo>
                      <a:lnTo>
                        <a:pt x="276" y="215"/>
                      </a:lnTo>
                      <a:lnTo>
                        <a:pt x="279" y="213"/>
                      </a:lnTo>
                      <a:lnTo>
                        <a:pt x="282" y="211"/>
                      </a:lnTo>
                      <a:lnTo>
                        <a:pt x="285" y="208"/>
                      </a:lnTo>
                      <a:lnTo>
                        <a:pt x="289" y="206"/>
                      </a:lnTo>
                      <a:lnTo>
                        <a:pt x="292" y="203"/>
                      </a:lnTo>
                      <a:lnTo>
                        <a:pt x="295" y="200"/>
                      </a:lnTo>
                      <a:lnTo>
                        <a:pt x="299" y="198"/>
                      </a:lnTo>
                      <a:lnTo>
                        <a:pt x="302" y="194"/>
                      </a:lnTo>
                      <a:lnTo>
                        <a:pt x="306" y="191"/>
                      </a:lnTo>
                      <a:lnTo>
                        <a:pt x="309" y="188"/>
                      </a:lnTo>
                      <a:lnTo>
                        <a:pt x="313" y="184"/>
                      </a:lnTo>
                      <a:lnTo>
                        <a:pt x="317" y="181"/>
                      </a:lnTo>
                      <a:lnTo>
                        <a:pt x="321" y="177"/>
                      </a:lnTo>
                      <a:lnTo>
                        <a:pt x="325" y="173"/>
                      </a:lnTo>
                      <a:lnTo>
                        <a:pt x="329" y="169"/>
                      </a:lnTo>
                      <a:lnTo>
                        <a:pt x="333" y="165"/>
                      </a:lnTo>
                      <a:lnTo>
                        <a:pt x="337" y="161"/>
                      </a:lnTo>
                      <a:lnTo>
                        <a:pt x="340" y="158"/>
                      </a:lnTo>
                      <a:lnTo>
                        <a:pt x="343" y="155"/>
                      </a:lnTo>
                      <a:lnTo>
                        <a:pt x="346" y="152"/>
                      </a:lnTo>
                      <a:lnTo>
                        <a:pt x="349" y="149"/>
                      </a:lnTo>
                      <a:lnTo>
                        <a:pt x="352" y="146"/>
                      </a:lnTo>
                      <a:lnTo>
                        <a:pt x="354" y="144"/>
                      </a:lnTo>
                      <a:lnTo>
                        <a:pt x="356" y="142"/>
                      </a:lnTo>
                      <a:lnTo>
                        <a:pt x="357" y="141"/>
                      </a:lnTo>
                      <a:lnTo>
                        <a:pt x="359" y="139"/>
                      </a:lnTo>
                      <a:lnTo>
                        <a:pt x="360" y="138"/>
                      </a:lnTo>
                      <a:lnTo>
                        <a:pt x="361" y="137"/>
                      </a:lnTo>
                      <a:lnTo>
                        <a:pt x="362" y="1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 cap="flat">
                  <a:noFill/>
                  <a:prstDash val="solid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5"/>
          <p:cNvSpPr/>
          <p:nvPr>
            <p:custDataLst>
              <p:tags r:id="rId1"/>
            </p:custDataLst>
          </p:nvPr>
        </p:nvSpPr>
        <p:spPr bwMode="auto">
          <a:xfrm>
            <a:off x="552692" y="3382463"/>
            <a:ext cx="1002182" cy="881184"/>
          </a:xfrm>
          <a:custGeom>
            <a:avLst/>
            <a:gdLst>
              <a:gd name="T0" fmla="*/ 577 w 577"/>
              <a:gd name="T1" fmla="*/ 0 h 1119"/>
              <a:gd name="T2" fmla="*/ 577 w 577"/>
              <a:gd name="T3" fmla="*/ 1119 h 1119"/>
              <a:gd name="T4" fmla="*/ 288 w 577"/>
              <a:gd name="T5" fmla="*/ 840 h 1119"/>
              <a:gd name="T6" fmla="*/ 0 w 577"/>
              <a:gd name="T7" fmla="*/ 1118 h 1119"/>
              <a:gd name="T8" fmla="*/ 0 w 577"/>
              <a:gd name="T9" fmla="*/ 0 h 1119"/>
              <a:gd name="T10" fmla="*/ 577 w 577"/>
              <a:gd name="T11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" h="1119">
                <a:moveTo>
                  <a:pt x="577" y="0"/>
                </a:moveTo>
                <a:lnTo>
                  <a:pt x="577" y="1119"/>
                </a:lnTo>
                <a:lnTo>
                  <a:pt x="288" y="840"/>
                </a:lnTo>
                <a:lnTo>
                  <a:pt x="0" y="1118"/>
                </a:lnTo>
                <a:lnTo>
                  <a:pt x="0" y="0"/>
                </a:lnTo>
                <a:lnTo>
                  <a:pt x="577" y="0"/>
                </a:lnTo>
                <a:close/>
              </a:path>
            </a:pathLst>
          </a:custGeom>
          <a:solidFill>
            <a:srgbClr val="518AD9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normAutofit/>
          </a:bodyPr>
          <a:lstStyle/>
          <a:p>
            <a:pPr algn="l"/>
            <a:endParaRPr 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业务框架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55290" y="329565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【作业框架】</a:t>
            </a:r>
          </a:p>
        </p:txBody>
      </p:sp>
      <p:grpSp>
        <p:nvGrpSpPr>
          <p:cNvPr id="197" name="组合 196"/>
          <p:cNvGrpSpPr/>
          <p:nvPr/>
        </p:nvGrpSpPr>
        <p:grpSpPr>
          <a:xfrm>
            <a:off x="11034395" y="2468245"/>
            <a:ext cx="864235" cy="1160780"/>
            <a:chOff x="17254" y="3793"/>
            <a:chExt cx="1361" cy="1828"/>
          </a:xfrm>
        </p:grpSpPr>
        <p:sp>
          <p:nvSpPr>
            <p:cNvPr id="131" name="文本框 130"/>
            <p:cNvSpPr txBox="1"/>
            <p:nvPr/>
          </p:nvSpPr>
          <p:spPr>
            <a:xfrm>
              <a:off x="17427" y="5162"/>
              <a:ext cx="1188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条形码</a:t>
              </a:r>
            </a:p>
          </p:txBody>
        </p:sp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254" y="3793"/>
              <a:ext cx="1361" cy="1361"/>
            </a:xfrm>
            <a:prstGeom prst="rect">
              <a:avLst/>
            </a:prstGeom>
          </p:spPr>
        </p:pic>
      </p:grpSp>
      <p:grpSp>
        <p:nvGrpSpPr>
          <p:cNvPr id="202" name="组合 201"/>
          <p:cNvGrpSpPr/>
          <p:nvPr/>
        </p:nvGrpSpPr>
        <p:grpSpPr>
          <a:xfrm>
            <a:off x="10968355" y="3818255"/>
            <a:ext cx="1061085" cy="1355090"/>
            <a:chOff x="17134" y="6136"/>
            <a:chExt cx="1671" cy="2134"/>
          </a:xfrm>
        </p:grpSpPr>
        <p:sp>
          <p:nvSpPr>
            <p:cNvPr id="199" name="文本框 198"/>
            <p:cNvSpPr txBox="1"/>
            <p:nvPr/>
          </p:nvSpPr>
          <p:spPr>
            <a:xfrm>
              <a:off x="17540" y="7811"/>
              <a:ext cx="952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3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单  据</a:t>
              </a:r>
            </a:p>
          </p:txBody>
        </p:sp>
        <p:pic>
          <p:nvPicPr>
            <p:cNvPr id="201" name="图片 2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134" y="6136"/>
              <a:ext cx="1671" cy="1671"/>
            </a:xfrm>
            <a:prstGeom prst="rect">
              <a:avLst/>
            </a:prstGeom>
          </p:spPr>
        </p:pic>
      </p:grpSp>
      <p:grpSp>
        <p:nvGrpSpPr>
          <p:cNvPr id="206" name="组合 205"/>
          <p:cNvGrpSpPr/>
          <p:nvPr/>
        </p:nvGrpSpPr>
        <p:grpSpPr>
          <a:xfrm>
            <a:off x="11026140" y="5476875"/>
            <a:ext cx="880110" cy="987425"/>
            <a:chOff x="17427" y="8563"/>
            <a:chExt cx="1386" cy="1555"/>
          </a:xfrm>
        </p:grpSpPr>
        <p:pic>
          <p:nvPicPr>
            <p:cNvPr id="203" name="图片 20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427" y="8563"/>
              <a:ext cx="1386" cy="1050"/>
            </a:xfrm>
            <a:prstGeom prst="rect">
              <a:avLst/>
            </a:prstGeom>
          </p:spPr>
        </p:pic>
        <p:sp>
          <p:nvSpPr>
            <p:cNvPr id="205" name="文本框 204"/>
            <p:cNvSpPr txBox="1"/>
            <p:nvPr/>
          </p:nvSpPr>
          <p:spPr>
            <a:xfrm>
              <a:off x="17736" y="9659"/>
              <a:ext cx="952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3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图  表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22317" y="1181365"/>
            <a:ext cx="10065358" cy="5488405"/>
            <a:chOff x="712" y="1822"/>
            <a:chExt cx="15961" cy="8782"/>
          </a:xfrm>
        </p:grpSpPr>
        <p:sp>
          <p:nvSpPr>
            <p:cNvPr id="122" name="椭圆 72" descr="KSO_WM_UNIT_INDEX=1_1_1&amp;KSO_WM_UNIT_TYPE=n_h_a&amp;KSO_WM_UNIT_ID=wpsdiag20161015_6*n_h_a*1_1_1&amp;KSO_WM_UNIT_LAYERLEVEL=1_1_1&amp;KSO_WM_UNIT_HIGHLIGHT=0&amp;KSO_WM_UNIT_CLEAR=0&amp;KSO_WM_UNIT_COMPATIBLE=0&amp;KSO_WM_UNIT_PRESET_TEXT=AMET&amp;KSO_WM_UNIT_VALUE=20&amp;KSO_WM_TAG_VERSION=1.0&amp;KSO_WM_BEAUTIFY_FLAG=#wm#&amp;KSO_WM_TEMPLATE_CATEGORY=wpsdiag&amp;KSO_WM_TEMPLATE_INDEX=20161015&amp;KSO_WM_SLIDE_ITEM_CNT=1&amp;KSO_WM_DIAGRAM_GROUP_CODE=n1_1&amp;KSO_WM_UNIT_FILL_FORE_SCHEMECOLOR_INDEX=6&amp;KSO_WM_UNIT_FILL_BACK_SCHEMECOLOR_INDEX=0&amp;KSO_WM_UNIT_TEXT_FILL_FORE_SCHEMECOLOR_INDEX=12&amp;KSO_WM_UNIT_LINE_FORE_SCHEMECOLOR_INDEX=0&amp;KSO_WM_UNIT_LINE_BACK_SCHEMECOLOR_INDEX=0&amp;KSO_WM_UNIT_FILL_TYPE=1&amp;KSO_WM_UNIT_TEXT_FILL_TYPE=1&amp;KSO_WM_UNIT_LINE_FILL_TYPE=1"/>
            <p:cNvSpPr/>
            <p:nvPr/>
          </p:nvSpPr>
          <p:spPr>
            <a:xfrm>
              <a:off x="3319" y="1822"/>
              <a:ext cx="13354" cy="1136"/>
            </a:xfrm>
            <a:prstGeom prst="ellipse">
              <a:avLst/>
            </a:prstGeom>
            <a:solidFill>
              <a:srgbClr val="518AD9"/>
            </a:solidFill>
            <a:ln w="571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000" b="1" kern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Times New Roman" panose="02020603050405020304"/>
                </a:rPr>
                <a:t>功能框架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12" y="3257"/>
              <a:ext cx="15716" cy="7347"/>
              <a:chOff x="914" y="3216"/>
              <a:chExt cx="15716" cy="734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914" y="3216"/>
                <a:ext cx="15716" cy="7163"/>
                <a:chOff x="1109" y="3201"/>
                <a:chExt cx="15716" cy="7163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3645" y="3201"/>
                  <a:ext cx="13180" cy="7163"/>
                  <a:chOff x="2969" y="2302"/>
                  <a:chExt cx="13180" cy="7163"/>
                </a:xfrm>
              </p:grpSpPr>
              <p:sp>
                <p:nvSpPr>
                  <p:cNvPr id="11" name="Freeform 10"/>
                  <p:cNvSpPr/>
                  <p:nvPr/>
                </p:nvSpPr>
                <p:spPr bwMode="auto">
                  <a:xfrm>
                    <a:off x="2969" y="8404"/>
                    <a:ext cx="13130" cy="173"/>
                  </a:xfrm>
                  <a:custGeom>
                    <a:avLst/>
                    <a:gdLst>
                      <a:gd name="T0" fmla="*/ 535 w 4812"/>
                      <a:gd name="T1" fmla="*/ 0 h 122"/>
                      <a:gd name="T2" fmla="*/ 4812 w 4812"/>
                      <a:gd name="T3" fmla="*/ 3 h 122"/>
                      <a:gd name="T4" fmla="*/ 4480 w 4812"/>
                      <a:gd name="T5" fmla="*/ 118 h 122"/>
                      <a:gd name="T6" fmla="*/ 4435 w 4812"/>
                      <a:gd name="T7" fmla="*/ 122 h 122"/>
                      <a:gd name="T8" fmla="*/ 86 w 4812"/>
                      <a:gd name="T9" fmla="*/ 122 h 122"/>
                      <a:gd name="T10" fmla="*/ 0 w 4812"/>
                      <a:gd name="T11" fmla="*/ 115 h 122"/>
                      <a:gd name="T12" fmla="*/ 535 w 4812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12" h="122">
                        <a:moveTo>
                          <a:pt x="535" y="0"/>
                        </a:moveTo>
                        <a:lnTo>
                          <a:pt x="4812" y="3"/>
                        </a:lnTo>
                        <a:lnTo>
                          <a:pt x="4480" y="118"/>
                        </a:lnTo>
                        <a:lnTo>
                          <a:pt x="4435" y="122"/>
                        </a:lnTo>
                        <a:lnTo>
                          <a:pt x="86" y="122"/>
                        </a:lnTo>
                        <a:lnTo>
                          <a:pt x="0" y="115"/>
                        </a:lnTo>
                        <a:lnTo>
                          <a:pt x="53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" name="Freeform 20"/>
                  <p:cNvSpPr/>
                  <p:nvPr/>
                </p:nvSpPr>
                <p:spPr bwMode="auto">
                  <a:xfrm>
                    <a:off x="3019" y="7279"/>
                    <a:ext cx="13130" cy="173"/>
                  </a:xfrm>
                  <a:custGeom>
                    <a:avLst/>
                    <a:gdLst>
                      <a:gd name="T0" fmla="*/ 539 w 4808"/>
                      <a:gd name="T1" fmla="*/ 8 h 128"/>
                      <a:gd name="T2" fmla="*/ 4808 w 4808"/>
                      <a:gd name="T3" fmla="*/ 0 h 128"/>
                      <a:gd name="T4" fmla="*/ 4476 w 4808"/>
                      <a:gd name="T5" fmla="*/ 121 h 128"/>
                      <a:gd name="T6" fmla="*/ 4430 w 4808"/>
                      <a:gd name="T7" fmla="*/ 128 h 128"/>
                      <a:gd name="T8" fmla="*/ 81 w 4808"/>
                      <a:gd name="T9" fmla="*/ 128 h 128"/>
                      <a:gd name="T10" fmla="*/ 0 w 4808"/>
                      <a:gd name="T11" fmla="*/ 122 h 128"/>
                      <a:gd name="T12" fmla="*/ 539 w 4808"/>
                      <a:gd name="T13" fmla="*/ 8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08" h="128">
                        <a:moveTo>
                          <a:pt x="539" y="8"/>
                        </a:moveTo>
                        <a:lnTo>
                          <a:pt x="4808" y="0"/>
                        </a:lnTo>
                        <a:lnTo>
                          <a:pt x="4476" y="121"/>
                        </a:lnTo>
                        <a:lnTo>
                          <a:pt x="4430" y="128"/>
                        </a:lnTo>
                        <a:lnTo>
                          <a:pt x="81" y="128"/>
                        </a:lnTo>
                        <a:lnTo>
                          <a:pt x="0" y="122"/>
                        </a:lnTo>
                        <a:lnTo>
                          <a:pt x="539" y="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8853"/>
                    <a:ext cx="2227" cy="59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标签设计</a:t>
                    </a:r>
                  </a:p>
                </p:txBody>
              </p:sp>
              <p:sp>
                <p:nvSpPr>
                  <p:cNvPr id="21" name="AutoShape 25"/>
                  <p:cNvSpPr>
                    <a:spLocks noChangeArrowheads="1"/>
                  </p:cNvSpPr>
                  <p:nvPr/>
                </p:nvSpPr>
                <p:spPr bwMode="auto">
                  <a:xfrm>
                    <a:off x="11103" y="8868"/>
                    <a:ext cx="2278" cy="59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条码绑定规则</a:t>
                    </a:r>
                  </a:p>
                </p:txBody>
              </p:sp>
              <p:sp>
                <p:nvSpPr>
                  <p:cNvPr id="22" name="AutoShape 26"/>
                  <p:cNvSpPr>
                    <a:spLocks noChangeArrowheads="1"/>
                  </p:cNvSpPr>
                  <p:nvPr/>
                </p:nvSpPr>
                <p:spPr bwMode="auto">
                  <a:xfrm>
                    <a:off x="8100" y="8840"/>
                    <a:ext cx="2828" cy="59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用户/设备授权</a:t>
                    </a:r>
                  </a:p>
                </p:txBody>
              </p:sp>
              <p:sp>
                <p:nvSpPr>
                  <p:cNvPr id="23" name="AutoShape 30"/>
                  <p:cNvSpPr>
                    <a:spLocks noChangeArrowheads="1"/>
                  </p:cNvSpPr>
                  <p:nvPr/>
                </p:nvSpPr>
                <p:spPr bwMode="auto">
                  <a:xfrm>
                    <a:off x="5604" y="8853"/>
                    <a:ext cx="2185" cy="59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国标码档案</a:t>
                    </a:r>
                  </a:p>
                </p:txBody>
              </p:sp>
              <p:sp>
                <p:nvSpPr>
                  <p:cNvPr id="24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13715" y="8841"/>
                    <a:ext cx="2334" cy="59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移动控制参数</a:t>
                    </a:r>
                  </a:p>
                </p:txBody>
              </p:sp>
              <p:cxnSp>
                <p:nvCxnSpPr>
                  <p:cNvPr id="25" name="直接箭头连接符 14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261" y="3514"/>
                    <a:ext cx="101" cy="5896"/>
                  </a:xfrm>
                  <a:prstGeom prst="straightConnector1">
                    <a:avLst/>
                  </a:prstGeom>
                  <a:noFill/>
                  <a:ln w="9525">
                    <a:noFill/>
                    <a:round/>
                    <a:tailEnd type="arrow" w="med" len="med"/>
                  </a:ln>
                  <a:effectLst>
                    <a:outerShdw dist="17961" dir="2700000" algn="ctr" rotWithShape="0">
                      <a:srgbClr val="808080"/>
                    </a:outerShdw>
                  </a:effectLst>
                </p:spPr>
              </p:cxnSp>
              <p:cxnSp>
                <p:nvCxnSpPr>
                  <p:cNvPr id="26" name="直接箭头连接符 14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106" y="3514"/>
                    <a:ext cx="1256" cy="5428"/>
                  </a:xfrm>
                  <a:prstGeom prst="straightConnector1">
                    <a:avLst/>
                  </a:prstGeom>
                  <a:noFill/>
                  <a:ln w="9525">
                    <a:noFill/>
                    <a:round/>
                    <a:tailEnd type="arrow" w="med" len="med"/>
                  </a:ln>
                  <a:effectLst>
                    <a:outerShdw dist="17961" dir="2700000" algn="ctr" rotWithShape="0">
                      <a:srgbClr val="808080"/>
                    </a:outerShdw>
                  </a:effectLst>
                </p:spPr>
              </p:cxnSp>
              <p:cxnSp>
                <p:nvCxnSpPr>
                  <p:cNvPr id="27" name="直接箭头连接符 143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106" y="3514"/>
                    <a:ext cx="1256" cy="5428"/>
                  </a:xfrm>
                  <a:prstGeom prst="straightConnector1">
                    <a:avLst/>
                  </a:prstGeom>
                  <a:noFill/>
                  <a:ln w="9525">
                    <a:noFill/>
                    <a:round/>
                    <a:tailEnd type="arrow" w="med" len="med"/>
                  </a:ln>
                  <a:effectLst>
                    <a:outerShdw dist="17961" dir="2700000" algn="ctr" rotWithShape="0">
                      <a:srgbClr val="808080"/>
                    </a:outerShdw>
                  </a:effectLst>
                </p:spPr>
              </p:cxnSp>
              <p:cxnSp>
                <p:nvCxnSpPr>
                  <p:cNvPr id="28" name="直接箭头连接符 144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106" y="3514"/>
                    <a:ext cx="1256" cy="5428"/>
                  </a:xfrm>
                  <a:prstGeom prst="straightConnector1">
                    <a:avLst/>
                  </a:prstGeom>
                  <a:noFill/>
                  <a:ln w="9525">
                    <a:noFill/>
                    <a:round/>
                    <a:tailEnd type="arrow" w="med" len="med"/>
                  </a:ln>
                  <a:effectLst>
                    <a:outerShdw dist="17961" dir="2700000" algn="ctr" rotWithShape="0">
                      <a:srgbClr val="808080"/>
                    </a:outerShdw>
                  </a:effectLst>
                </p:spPr>
              </p:cxnSp>
              <p:sp>
                <p:nvSpPr>
                  <p:cNvPr id="2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4028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库存查询</a:t>
                    </a:r>
                  </a:p>
                </p:txBody>
              </p:sp>
              <p:sp>
                <p:nvSpPr>
                  <p:cNvPr id="3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53" y="4028"/>
                    <a:ext cx="211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外购入库/退料</a:t>
                    </a:r>
                  </a:p>
                </p:txBody>
              </p:sp>
              <p:sp>
                <p:nvSpPr>
                  <p:cNvPr id="31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8235" y="4028"/>
                    <a:ext cx="2336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销售出库/退货</a:t>
                    </a:r>
                  </a:p>
                </p:txBody>
              </p:sp>
              <p:sp>
                <p:nvSpPr>
                  <p:cNvPr id="3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4028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其他入库</a:t>
                    </a:r>
                  </a:p>
                </p:txBody>
              </p:sp>
              <p:sp>
                <p:nvSpPr>
                  <p:cNvPr id="3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64" y="4645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直接调拨/分步调拨</a:t>
                    </a:r>
                  </a:p>
                </p:txBody>
              </p:sp>
              <p:sp>
                <p:nvSpPr>
                  <p:cNvPr id="3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4645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委外入库</a:t>
                    </a:r>
                  </a:p>
                </p:txBody>
              </p:sp>
              <p:sp>
                <p:nvSpPr>
                  <p:cNvPr id="3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53" y="4645"/>
                    <a:ext cx="211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委外出库</a:t>
                    </a:r>
                  </a:p>
                </p:txBody>
              </p:sp>
              <p:sp>
                <p:nvSpPr>
                  <p:cNvPr id="3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8235" y="4645"/>
                    <a:ext cx="2336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完工入库/退库</a:t>
                    </a:r>
                  </a:p>
                </p:txBody>
              </p:sp>
              <p:sp>
                <p:nvSpPr>
                  <p:cNvPr id="37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3011" y="7670"/>
                    <a:ext cx="189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基础资料条码</a:t>
                    </a:r>
                  </a:p>
                </p:txBody>
              </p:sp>
              <p:sp>
                <p:nvSpPr>
                  <p:cNvPr id="38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5149" y="7670"/>
                    <a:ext cx="198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组合条码</a:t>
                    </a:r>
                  </a:p>
                </p:txBody>
              </p:sp>
              <p:sp>
                <p:nvSpPr>
                  <p:cNvPr id="39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7363" y="7670"/>
                    <a:ext cx="2068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装箱/拆箱条码</a:t>
                    </a:r>
                  </a:p>
                </p:txBody>
              </p:sp>
              <p:sp>
                <p:nvSpPr>
                  <p:cNvPr id="40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9656" y="7670"/>
                    <a:ext cx="198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客户标签</a:t>
                    </a:r>
                  </a:p>
                </p:txBody>
              </p:sp>
              <p:sp>
                <p:nvSpPr>
                  <p:cNvPr id="41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2302"/>
                    <a:ext cx="268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库存结构分析</a:t>
                    </a:r>
                  </a:p>
                </p:txBody>
              </p:sp>
              <p:sp>
                <p:nvSpPr>
                  <p:cNvPr id="4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5" y="2932"/>
                    <a:ext cx="269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箱条码档案</a:t>
                    </a:r>
                  </a:p>
                </p:txBody>
              </p:sp>
              <p:sp>
                <p:nvSpPr>
                  <p:cNvPr id="4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6529" y="293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批次业务跟踪</a:t>
                    </a:r>
                  </a:p>
                </p:txBody>
              </p:sp>
              <p:sp>
                <p:nvSpPr>
                  <p:cNvPr id="4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6529" y="230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库龄分析</a:t>
                    </a:r>
                  </a:p>
                </p:txBody>
              </p:sp>
              <p:sp>
                <p:nvSpPr>
                  <p:cNvPr id="4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9905" y="2302"/>
                    <a:ext cx="268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库存呆滞看板</a:t>
                    </a:r>
                    <a:endParaRPr lang="zh-CN" altLang="en-US" sz="1300" b="1" dirty="0">
                      <a:solidFill>
                        <a:srgbClr val="255D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4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9905" y="2932"/>
                    <a:ext cx="269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生产进度看板</a:t>
                    </a:r>
                  </a:p>
                </p:txBody>
              </p:sp>
              <p:sp>
                <p:nvSpPr>
                  <p:cNvPr id="47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11865" y="7670"/>
                    <a:ext cx="1968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国际码</a:t>
                    </a:r>
                  </a:p>
                </p:txBody>
              </p:sp>
              <p:sp>
                <p:nvSpPr>
                  <p:cNvPr id="49" name="Freeform 20"/>
                  <p:cNvSpPr/>
                  <p:nvPr/>
                </p:nvSpPr>
                <p:spPr bwMode="auto">
                  <a:xfrm>
                    <a:off x="2988" y="3616"/>
                    <a:ext cx="13130" cy="173"/>
                  </a:xfrm>
                  <a:custGeom>
                    <a:avLst/>
                    <a:gdLst>
                      <a:gd name="T0" fmla="*/ 539 w 4808"/>
                      <a:gd name="T1" fmla="*/ 8 h 128"/>
                      <a:gd name="T2" fmla="*/ 4808 w 4808"/>
                      <a:gd name="T3" fmla="*/ 0 h 128"/>
                      <a:gd name="T4" fmla="*/ 4476 w 4808"/>
                      <a:gd name="T5" fmla="*/ 121 h 128"/>
                      <a:gd name="T6" fmla="*/ 4430 w 4808"/>
                      <a:gd name="T7" fmla="*/ 128 h 128"/>
                      <a:gd name="T8" fmla="*/ 81 w 4808"/>
                      <a:gd name="T9" fmla="*/ 128 h 128"/>
                      <a:gd name="T10" fmla="*/ 0 w 4808"/>
                      <a:gd name="T11" fmla="*/ 122 h 128"/>
                      <a:gd name="T12" fmla="*/ 539 w 4808"/>
                      <a:gd name="T13" fmla="*/ 8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08" h="128">
                        <a:moveTo>
                          <a:pt x="539" y="8"/>
                        </a:moveTo>
                        <a:lnTo>
                          <a:pt x="4808" y="0"/>
                        </a:lnTo>
                        <a:lnTo>
                          <a:pt x="4476" y="121"/>
                        </a:lnTo>
                        <a:lnTo>
                          <a:pt x="4430" y="128"/>
                        </a:lnTo>
                        <a:lnTo>
                          <a:pt x="81" y="128"/>
                        </a:lnTo>
                        <a:lnTo>
                          <a:pt x="0" y="122"/>
                        </a:lnTo>
                        <a:lnTo>
                          <a:pt x="539" y="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4028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其他出库</a:t>
                    </a:r>
                  </a:p>
                </p:txBody>
              </p:sp>
              <p:sp>
                <p:nvSpPr>
                  <p:cNvPr id="5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4645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生产领/补/退料</a:t>
                    </a:r>
                  </a:p>
                </p:txBody>
              </p:sp>
              <p:sp>
                <p:nvSpPr>
                  <p:cNvPr id="5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5263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工序汇报</a:t>
                    </a:r>
                  </a:p>
                </p:txBody>
              </p:sp>
              <p:sp>
                <p:nvSpPr>
                  <p:cNvPr id="5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5263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IQC/FQC</a:t>
                    </a:r>
                  </a:p>
                </p:txBody>
              </p:sp>
              <p:sp>
                <p:nvSpPr>
                  <p:cNvPr id="57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1" y="5897"/>
                    <a:ext cx="236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发货通知</a:t>
                    </a:r>
                  </a:p>
                </p:txBody>
              </p:sp>
              <p:sp>
                <p:nvSpPr>
                  <p:cNvPr id="58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53" y="5897"/>
                    <a:ext cx="210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SN码生成/绑定</a:t>
                    </a:r>
                  </a:p>
                </p:txBody>
              </p:sp>
              <p:sp>
                <p:nvSpPr>
                  <p:cNvPr id="5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8235" y="5263"/>
                    <a:ext cx="2336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生产汇报</a:t>
                    </a:r>
                  </a:p>
                </p:txBody>
              </p:sp>
              <p:sp>
                <p:nvSpPr>
                  <p:cNvPr id="6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5897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国际码注册/跟踪</a:t>
                    </a:r>
                  </a:p>
                </p:txBody>
              </p:sp>
              <p:sp>
                <p:nvSpPr>
                  <p:cNvPr id="61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5263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收货通知</a:t>
                    </a:r>
                  </a:p>
                </p:txBody>
              </p:sp>
              <p:sp>
                <p:nvSpPr>
                  <p:cNvPr id="6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5897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销售发货校验</a:t>
                    </a:r>
                  </a:p>
                </p:txBody>
              </p:sp>
              <p:sp>
                <p:nvSpPr>
                  <p:cNvPr id="6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8235" y="5897"/>
                    <a:ext cx="2336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生产上料校验</a:t>
                    </a:r>
                  </a:p>
                </p:txBody>
              </p:sp>
              <p:sp>
                <p:nvSpPr>
                  <p:cNvPr id="6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35" y="5263"/>
                    <a:ext cx="211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A333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QA不良品处理</a:t>
                    </a:r>
                  </a:p>
                </p:txBody>
              </p:sp>
              <p:sp>
                <p:nvSpPr>
                  <p:cNvPr id="6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437" y="293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销售业绩看板</a:t>
                    </a:r>
                    <a:endParaRPr lang="zh-CN" altLang="en-US" sz="1300" b="1" dirty="0">
                      <a:solidFill>
                        <a:srgbClr val="255D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6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437" y="230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采购订货看板</a:t>
                    </a:r>
                  </a:p>
                </p:txBody>
              </p:sp>
              <p:sp>
                <p:nvSpPr>
                  <p:cNvPr id="67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14058" y="7670"/>
                    <a:ext cx="1968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SN码</a:t>
                    </a:r>
                  </a:p>
                </p:txBody>
              </p:sp>
              <p:sp>
                <p:nvSpPr>
                  <p:cNvPr id="68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09" y="6542"/>
                    <a:ext cx="2145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装箱/拆箱</a:t>
                    </a:r>
                  </a:p>
                </p:txBody>
              </p:sp>
              <p:sp>
                <p:nvSpPr>
                  <p:cNvPr id="6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6542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单据打印</a:t>
                    </a:r>
                  </a:p>
                </p:txBody>
              </p:sp>
              <p:sp>
                <p:nvSpPr>
                  <p:cNvPr id="7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1" y="6542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标签生成/打印</a:t>
                    </a:r>
                  </a:p>
                </p:txBody>
              </p:sp>
              <p:sp>
                <p:nvSpPr>
                  <p:cNvPr id="71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6542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solidFill>
                          <a:srgbClr val="1010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电子盘点</a:t>
                    </a:r>
                  </a:p>
                </p:txBody>
              </p:sp>
              <p:sp>
                <p:nvSpPr>
                  <p:cNvPr id="7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8235" y="6542"/>
                    <a:ext cx="2336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动态盘点</a:t>
                    </a:r>
                  </a:p>
                </p:txBody>
              </p:sp>
              <p:sp>
                <p:nvSpPr>
                  <p:cNvPr id="8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64" y="4645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直接调拨/分步调拨</a:t>
                    </a:r>
                  </a:p>
                </p:txBody>
              </p:sp>
              <p:sp>
                <p:nvSpPr>
                  <p:cNvPr id="87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2302"/>
                    <a:ext cx="268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库存结构分析</a:t>
                    </a:r>
                  </a:p>
                </p:txBody>
              </p:sp>
              <p:sp>
                <p:nvSpPr>
                  <p:cNvPr id="88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5" y="2932"/>
                    <a:ext cx="269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箱条码档案</a:t>
                    </a:r>
                  </a:p>
                </p:txBody>
              </p:sp>
              <p:sp>
                <p:nvSpPr>
                  <p:cNvPr id="8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6529" y="293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批次业务跟踪</a:t>
                    </a:r>
                  </a:p>
                </p:txBody>
              </p:sp>
              <p:sp>
                <p:nvSpPr>
                  <p:cNvPr id="9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6529" y="230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库龄分析</a:t>
                    </a:r>
                  </a:p>
                </p:txBody>
              </p:sp>
              <p:sp>
                <p:nvSpPr>
                  <p:cNvPr id="91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9905" y="2302"/>
                    <a:ext cx="268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库存呆滞看板</a:t>
                    </a:r>
                  </a:p>
                </p:txBody>
              </p:sp>
              <p:sp>
                <p:nvSpPr>
                  <p:cNvPr id="9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9905" y="2932"/>
                    <a:ext cx="269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生产进度看板</a:t>
                    </a:r>
                  </a:p>
                </p:txBody>
              </p:sp>
              <p:sp>
                <p:nvSpPr>
                  <p:cNvPr id="9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4028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其他出库</a:t>
                    </a:r>
                  </a:p>
                </p:txBody>
              </p:sp>
              <p:sp>
                <p:nvSpPr>
                  <p:cNvPr id="9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5897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国际码注册/跟踪</a:t>
                    </a:r>
                  </a:p>
                </p:txBody>
              </p:sp>
              <p:sp>
                <p:nvSpPr>
                  <p:cNvPr id="9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5263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收货通知</a:t>
                    </a:r>
                  </a:p>
                </p:txBody>
              </p:sp>
              <p:sp>
                <p:nvSpPr>
                  <p:cNvPr id="96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437" y="293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销售业绩看板</a:t>
                    </a:r>
                  </a:p>
                </p:txBody>
              </p:sp>
              <p:sp>
                <p:nvSpPr>
                  <p:cNvPr id="97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437" y="2302"/>
                    <a:ext cx="26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采购订货看板</a:t>
                    </a:r>
                  </a:p>
                </p:txBody>
              </p:sp>
              <p:sp>
                <p:nvSpPr>
                  <p:cNvPr id="98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3757" y="6542"/>
                    <a:ext cx="229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单据打印</a:t>
                    </a:r>
                  </a:p>
                </p:txBody>
              </p:sp>
              <p:sp>
                <p:nvSpPr>
                  <p:cNvPr id="9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10994" y="6542"/>
                    <a:ext cx="2363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电子盘点</a:t>
                    </a:r>
                  </a:p>
                </p:txBody>
              </p:sp>
              <p:sp>
                <p:nvSpPr>
                  <p:cNvPr id="127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4645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委外入库</a:t>
                    </a:r>
                  </a:p>
                </p:txBody>
              </p:sp>
              <p:sp>
                <p:nvSpPr>
                  <p:cNvPr id="128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53" y="4645"/>
                    <a:ext cx="211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委外出库</a:t>
                    </a:r>
                  </a:p>
                </p:txBody>
              </p:sp>
              <p:sp>
                <p:nvSpPr>
                  <p:cNvPr id="129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5263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IQC/FQC</a:t>
                    </a:r>
                  </a:p>
                </p:txBody>
              </p:sp>
              <p:sp>
                <p:nvSpPr>
                  <p:cNvPr id="13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1" y="5897"/>
                    <a:ext cx="236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发货通知</a:t>
                    </a:r>
                  </a:p>
                </p:txBody>
              </p:sp>
              <p:sp>
                <p:nvSpPr>
                  <p:cNvPr id="132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53" y="5897"/>
                    <a:ext cx="2101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SN码生成/绑定</a:t>
                    </a:r>
                  </a:p>
                </p:txBody>
              </p:sp>
              <p:sp>
                <p:nvSpPr>
                  <p:cNvPr id="133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35" y="5263"/>
                    <a:ext cx="2119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QA不良品处理</a:t>
                    </a:r>
                  </a:p>
                </p:txBody>
              </p:sp>
              <p:sp>
                <p:nvSpPr>
                  <p:cNvPr id="134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709" y="6542"/>
                    <a:ext cx="2145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装箱/拆箱</a:t>
                    </a:r>
                  </a:p>
                </p:txBody>
              </p:sp>
              <p:sp>
                <p:nvSpPr>
                  <p:cNvPr id="13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3011" y="6542"/>
                    <a:ext cx="2354" cy="5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none" numCol="1" spcCol="0" rtlCol="0" fromWordArt="0" anchor="ctr" anchorCtr="0" forceAA="0" compatLnSpc="0">
                    <a:noAutofit/>
                  </a:bodyPr>
                  <a:lstStyle/>
                  <a:p>
                    <a:pPr lvl="0" algn="ctr">
                      <a:spcBef>
                        <a:spcPct val="20000"/>
                      </a:spcBef>
                      <a:buClr>
                        <a:srgbClr val="E1B40C"/>
                      </a:buClr>
                      <a:buSzPct val="80000"/>
                      <a:defRPr/>
                    </a:pPr>
                    <a:r>
                      <a:rPr lang="zh-CN" altLang="en-US" sz="1300" b="1" dirty="0">
                        <a:gradFill>
                          <a:gsLst>
                            <a:gs pos="0">
                              <a:srgbClr val="012D86"/>
                            </a:gs>
                            <a:gs pos="100000">
                              <a:srgbClr val="0E2557"/>
                            </a:gs>
                          </a:gsLst>
                          <a:lin ang="5400000" scaled="0"/>
                        </a:gra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标签生成/打印</a:t>
                    </a:r>
                  </a:p>
                </p:txBody>
              </p:sp>
            </p:grpSp>
            <p:grpSp>
              <p:nvGrpSpPr>
                <p:cNvPr id="73" name="组合 72"/>
                <p:cNvGrpSpPr/>
                <p:nvPr/>
              </p:nvGrpSpPr>
              <p:grpSpPr>
                <a:xfrm>
                  <a:off x="1109" y="3201"/>
                  <a:ext cx="1683" cy="1410"/>
                  <a:chOff x="7804" y="5702"/>
                  <a:chExt cx="2187" cy="2125"/>
                </a:xfrm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</p:grpSpPr>
              <p:sp>
                <p:nvSpPr>
                  <p:cNvPr id="75" name="Freeform 15"/>
                  <p:cNvSpPr/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7866" y="5702"/>
                    <a:ext cx="2065" cy="2125"/>
                  </a:xfrm>
                  <a:custGeom>
                    <a:avLst/>
                    <a:gdLst>
                      <a:gd name="T0" fmla="*/ 577 w 577"/>
                      <a:gd name="T1" fmla="*/ 0 h 1119"/>
                      <a:gd name="T2" fmla="*/ 577 w 577"/>
                      <a:gd name="T3" fmla="*/ 1119 h 1119"/>
                      <a:gd name="T4" fmla="*/ 288 w 577"/>
                      <a:gd name="T5" fmla="*/ 840 h 1119"/>
                      <a:gd name="T6" fmla="*/ 0 w 577"/>
                      <a:gd name="T7" fmla="*/ 1118 h 1119"/>
                      <a:gd name="T8" fmla="*/ 0 w 577"/>
                      <a:gd name="T9" fmla="*/ 0 h 1119"/>
                      <a:gd name="T10" fmla="*/ 577 w 577"/>
                      <a:gd name="T11" fmla="*/ 0 h 1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77" h="1119">
                        <a:moveTo>
                          <a:pt x="577" y="0"/>
                        </a:moveTo>
                        <a:lnTo>
                          <a:pt x="577" y="1119"/>
                        </a:lnTo>
                        <a:lnTo>
                          <a:pt x="288" y="840"/>
                        </a:lnTo>
                        <a:lnTo>
                          <a:pt x="0" y="1118"/>
                        </a:lnTo>
                        <a:lnTo>
                          <a:pt x="0" y="0"/>
                        </a:lnTo>
                        <a:lnTo>
                          <a:pt x="577" y="0"/>
                        </a:lnTo>
                        <a:close/>
                      </a:path>
                    </a:pathLst>
                  </a:custGeom>
                  <a:solidFill>
                    <a:srgbClr val="518AD9"/>
                  </a:solidFill>
                  <a:ln>
                    <a:noFill/>
                  </a:ln>
                  <a:effectLst>
                    <a:outerShdw blurRad="63500" sx="102000" sy="102000" algn="ctr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normAutofit/>
                  </a:bodyPr>
                  <a:lstStyle/>
                  <a:p>
                    <a:pPr algn="l"/>
                    <a:endParaRPr lang="en-US" sz="2400"/>
                  </a:p>
                </p:txBody>
              </p:sp>
              <p:sp>
                <p:nvSpPr>
                  <p:cNvPr id="76" name="文本框 75"/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7804" y="6056"/>
                    <a:ext cx="2187" cy="1331"/>
                  </a:xfrm>
                  <a:prstGeom prst="rect">
                    <a:avLst/>
                  </a:prstGeo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anchor="ctr">
                    <a:noAutofit/>
                  </a:bodyPr>
                  <a:lstStyle>
                    <a:defPPr>
                      <a:defRPr lang="zh-CN"/>
                    </a:defPPr>
                    <a:lvl1pPr indent="0" algn="ctr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600" b="0">
                        <a:solidFill>
                          <a:sysClr val="window" lastClr="FFFFFF"/>
                        </a:solidFill>
                        <a:latin typeface="Arial" panose="020B0604020202020204" pitchFamily="34" charset="0"/>
                        <a:ea typeface="+mn-ea"/>
                        <a:cs typeface="+mn-ea"/>
                      </a:defRPr>
                    </a:lvl1pPr>
                    <a:lvl2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400"/>
                    </a:lvl2pPr>
                    <a:lvl3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000"/>
                    </a:lvl3pPr>
                    <a:lvl4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</a:lvl4pPr>
                    <a:lvl5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algn="l">
                      <a:lnSpc>
                        <a:spcPct val="80000"/>
                      </a:lnSpc>
                    </a:pPr>
                    <a:r>
                      <a:rPr lang="zh-CN" altLang="en-US" sz="1700" b="1" dirty="0"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管理分析</a:t>
                    </a:r>
                  </a:p>
                </p:txBody>
              </p:sp>
            </p:grpSp>
            <p:sp>
              <p:nvSpPr>
                <p:cNvPr id="101" name="文本框 100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109" y="5512"/>
                  <a:ext cx="1682" cy="840"/>
                </a:xfrm>
                <a:prstGeom prst="rect">
                  <a:avLst/>
                </a:prstGeom>
              </p:spPr>
              <p:txBody>
                <a:bodyPr wrap="square" anchor="ctr">
                  <a:normAutofit/>
                </a:bodyPr>
                <a:lstStyle>
                  <a:defPPr>
                    <a:defRPr lang="zh-CN"/>
                  </a:defPPr>
                  <a:lvl1pPr indent="0" algn="ctr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600" b="0">
                      <a:solidFill>
                        <a:sysClr val="window" lastClr="FFFFFF"/>
                      </a:solidFill>
                      <a:latin typeface="Arial" panose="020B0604020202020204" pitchFamily="34" charset="0"/>
                      <a:ea typeface="+mn-ea"/>
                      <a:cs typeface="+mn-ea"/>
                    </a:defRPr>
                  </a:lvl1pPr>
                  <a:lvl2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400"/>
                  </a:lvl2pPr>
                  <a:lvl3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000"/>
                  </a:lvl3pPr>
                  <a:lvl4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</a:lvl4pPr>
                  <a:lvl5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algn="l">
                    <a:lnSpc>
                      <a:spcPct val="80000"/>
                    </a:lnSpc>
                  </a:pPr>
                  <a:r>
                    <a:rPr lang="zh-CN" altLang="en-US" sz="17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移动ERP</a:t>
                  </a:r>
                </a:p>
              </p:txBody>
            </p:sp>
            <p:grpSp>
              <p:nvGrpSpPr>
                <p:cNvPr id="104" name="组合 103"/>
                <p:cNvGrpSpPr/>
                <p:nvPr/>
              </p:nvGrpSpPr>
              <p:grpSpPr>
                <a:xfrm>
                  <a:off x="1109" y="7348"/>
                  <a:ext cx="1682" cy="1410"/>
                  <a:chOff x="7804" y="5562"/>
                  <a:chExt cx="2186" cy="2125"/>
                </a:xfrm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</p:grpSpPr>
              <p:sp>
                <p:nvSpPr>
                  <p:cNvPr id="106" name="Freeform 15"/>
                  <p:cNvSpPr/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7836" y="5562"/>
                    <a:ext cx="2065" cy="2125"/>
                  </a:xfrm>
                  <a:custGeom>
                    <a:avLst/>
                    <a:gdLst>
                      <a:gd name="T0" fmla="*/ 577 w 577"/>
                      <a:gd name="T1" fmla="*/ 0 h 1119"/>
                      <a:gd name="T2" fmla="*/ 577 w 577"/>
                      <a:gd name="T3" fmla="*/ 1119 h 1119"/>
                      <a:gd name="T4" fmla="*/ 288 w 577"/>
                      <a:gd name="T5" fmla="*/ 840 h 1119"/>
                      <a:gd name="T6" fmla="*/ 0 w 577"/>
                      <a:gd name="T7" fmla="*/ 1118 h 1119"/>
                      <a:gd name="T8" fmla="*/ 0 w 577"/>
                      <a:gd name="T9" fmla="*/ 0 h 1119"/>
                      <a:gd name="T10" fmla="*/ 577 w 577"/>
                      <a:gd name="T11" fmla="*/ 0 h 1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77" h="1119">
                        <a:moveTo>
                          <a:pt x="577" y="0"/>
                        </a:moveTo>
                        <a:lnTo>
                          <a:pt x="577" y="1119"/>
                        </a:lnTo>
                        <a:lnTo>
                          <a:pt x="288" y="840"/>
                        </a:lnTo>
                        <a:lnTo>
                          <a:pt x="0" y="1118"/>
                        </a:lnTo>
                        <a:lnTo>
                          <a:pt x="0" y="0"/>
                        </a:lnTo>
                        <a:lnTo>
                          <a:pt x="577" y="0"/>
                        </a:lnTo>
                        <a:close/>
                      </a:path>
                    </a:pathLst>
                  </a:custGeom>
                  <a:solidFill>
                    <a:srgbClr val="518AD9"/>
                  </a:solidFill>
                  <a:ln>
                    <a:noFill/>
                  </a:ln>
                  <a:effectLst>
                    <a:outerShdw blurRad="63500" sx="102000" sy="102000" algn="ctr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normAutofit/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07" name="文本框 106"/>
                  <p:cNvSpPr txBox="1"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7804" y="5984"/>
                    <a:ext cx="2186" cy="1266"/>
                  </a:xfrm>
                  <a:prstGeom prst="rect">
                    <a:avLst/>
                  </a:prstGeom>
                </p:spPr>
                <p:txBody>
                  <a:bodyPr wrap="square" anchor="ctr">
                    <a:normAutofit/>
                  </a:bodyPr>
                  <a:lstStyle>
                    <a:defPPr>
                      <a:defRPr lang="zh-CN"/>
                    </a:defPPr>
                    <a:lvl1pPr indent="0" algn="ctr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600" b="0">
                        <a:solidFill>
                          <a:sysClr val="window" lastClr="FFFFFF"/>
                        </a:solidFill>
                        <a:latin typeface="Arial" panose="020B0604020202020204" pitchFamily="34" charset="0"/>
                        <a:ea typeface="+mn-ea"/>
                        <a:cs typeface="+mn-ea"/>
                      </a:defRPr>
                    </a:lvl1pPr>
                    <a:lvl2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400"/>
                    </a:lvl2pPr>
                    <a:lvl3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  <a:defRPr sz="2000"/>
                    </a:lvl3pPr>
                    <a:lvl4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</a:lvl4pPr>
                    <a:lvl5pPr indent="0">
                      <a:lnSpc>
                        <a:spcPct val="130000"/>
                      </a:lnSpc>
                      <a:spcBef>
                        <a:spcPts val="1200"/>
                      </a:spcBef>
                      <a:buFont typeface="Arial" panose="020B0604020202020204" pitchFamily="34" charset="0"/>
                      <a:buNone/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algn="ctr">
                      <a:lnSpc>
                        <a:spcPct val="80000"/>
                      </a:lnSpc>
                    </a:pPr>
                    <a:r>
                      <a:rPr lang="zh-CN" altLang="en-US" sz="1700" b="1" dirty="0"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条码标签</a:t>
                    </a:r>
                  </a:p>
                </p:txBody>
              </p:sp>
            </p:grpSp>
          </p:grpSp>
          <p:grpSp>
            <p:nvGrpSpPr>
              <p:cNvPr id="109" name="组合 108"/>
              <p:cNvGrpSpPr/>
              <p:nvPr/>
            </p:nvGrpSpPr>
            <p:grpSpPr>
              <a:xfrm>
                <a:off x="914" y="9153"/>
                <a:ext cx="1682" cy="1410"/>
                <a:chOff x="7804" y="5562"/>
                <a:chExt cx="2186" cy="2125"/>
              </a:xfrm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grpSpPr>
            <p:sp>
              <p:nvSpPr>
                <p:cNvPr id="111" name="Freeform 15"/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7818" y="5562"/>
                  <a:ext cx="2065" cy="2125"/>
                </a:xfrm>
                <a:custGeom>
                  <a:avLst/>
                  <a:gdLst>
                    <a:gd name="T0" fmla="*/ 577 w 577"/>
                    <a:gd name="T1" fmla="*/ 0 h 1119"/>
                    <a:gd name="T2" fmla="*/ 577 w 577"/>
                    <a:gd name="T3" fmla="*/ 1119 h 1119"/>
                    <a:gd name="T4" fmla="*/ 288 w 577"/>
                    <a:gd name="T5" fmla="*/ 840 h 1119"/>
                    <a:gd name="T6" fmla="*/ 0 w 577"/>
                    <a:gd name="T7" fmla="*/ 1118 h 1119"/>
                    <a:gd name="T8" fmla="*/ 0 w 577"/>
                    <a:gd name="T9" fmla="*/ 0 h 1119"/>
                    <a:gd name="T10" fmla="*/ 577 w 577"/>
                    <a:gd name="T11" fmla="*/ 0 h 1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7" h="1119">
                      <a:moveTo>
                        <a:pt x="577" y="0"/>
                      </a:moveTo>
                      <a:lnTo>
                        <a:pt x="577" y="1119"/>
                      </a:lnTo>
                      <a:lnTo>
                        <a:pt x="288" y="840"/>
                      </a:lnTo>
                      <a:lnTo>
                        <a:pt x="0" y="1118"/>
                      </a:lnTo>
                      <a:lnTo>
                        <a:pt x="0" y="0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solidFill>
                  <a:srgbClr val="518AD9"/>
                </a:solidFill>
                <a:ln>
                  <a:noFill/>
                </a:ln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normAutofit/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2" name="文本框 11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7804" y="5960"/>
                  <a:ext cx="2186" cy="1266"/>
                </a:xfrm>
                <a:prstGeom prst="rect">
                  <a:avLst/>
                </a:prstGeom>
              </p:spPr>
              <p:txBody>
                <a:bodyPr wrap="square" anchor="ctr">
                  <a:normAutofit/>
                </a:bodyPr>
                <a:lstStyle>
                  <a:defPPr>
                    <a:defRPr lang="zh-CN"/>
                  </a:defPPr>
                  <a:lvl1pPr indent="0" algn="ctr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600" b="0">
                      <a:solidFill>
                        <a:sysClr val="window" lastClr="FFFFFF"/>
                      </a:solidFill>
                      <a:latin typeface="Arial" panose="020B0604020202020204" pitchFamily="34" charset="0"/>
                      <a:ea typeface="+mn-ea"/>
                      <a:cs typeface="+mn-ea"/>
                    </a:defRPr>
                  </a:lvl1pPr>
                  <a:lvl2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400"/>
                  </a:lvl2pPr>
                  <a:lvl3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  <a:defRPr sz="2000"/>
                  </a:lvl3pPr>
                  <a:lvl4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</a:lvl4pPr>
                  <a:lvl5pPr indent="0">
                    <a:lnSpc>
                      <a:spcPct val="130000"/>
                    </a:lnSpc>
                    <a:spcBef>
                      <a:spcPts val="1200"/>
                    </a:spcBef>
                    <a:buFont typeface="Arial" panose="020B0604020202020204" pitchFamily="34" charset="0"/>
                    <a:buNone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algn="l">
                    <a:lnSpc>
                      <a:spcPct val="80000"/>
                    </a:lnSpc>
                  </a:pPr>
                  <a:r>
                    <a:rPr lang="zh-CN" altLang="en-US" sz="1700" b="1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基础设置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 184"/>
          <p:cNvSpPr/>
          <p:nvPr/>
        </p:nvSpPr>
        <p:spPr>
          <a:xfrm>
            <a:off x="5129530" y="5202555"/>
            <a:ext cx="1902460" cy="157988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  <a:effectLst>
            <a:innerShdw blurRad="114300">
              <a:srgbClr val="2C3B58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登录界面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【产品功能清单】</a:t>
            </a:r>
          </a:p>
        </p:txBody>
      </p:sp>
      <p:sp>
        <p:nvSpPr>
          <p:cNvPr id="80" name="Freeform 70"/>
          <p:cNvSpPr/>
          <p:nvPr>
            <p:custDataLst>
              <p:tags r:id="rId1"/>
            </p:custDataLst>
          </p:nvPr>
        </p:nvSpPr>
        <p:spPr bwMode="auto">
          <a:xfrm>
            <a:off x="10339044" y="2356832"/>
            <a:ext cx="339741" cy="44314"/>
          </a:xfrm>
          <a:custGeom>
            <a:avLst/>
            <a:gdLst>
              <a:gd name="T0" fmla="*/ 7 w 86"/>
              <a:gd name="T1" fmla="*/ 11 h 11"/>
              <a:gd name="T2" fmla="*/ 0 w 86"/>
              <a:gd name="T3" fmla="*/ 6 h 11"/>
              <a:gd name="T4" fmla="*/ 7 w 86"/>
              <a:gd name="T5" fmla="*/ 0 h 11"/>
              <a:gd name="T6" fmla="*/ 79 w 86"/>
              <a:gd name="T7" fmla="*/ 0 h 11"/>
              <a:gd name="T8" fmla="*/ 86 w 86"/>
              <a:gd name="T9" fmla="*/ 6 h 11"/>
              <a:gd name="T10" fmla="*/ 79 w 86"/>
              <a:gd name="T11" fmla="*/ 11 h 11"/>
              <a:gd name="T12" fmla="*/ 7 w 86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">
                <a:moveTo>
                  <a:pt x="7" y="11"/>
                </a:moveTo>
                <a:cubicBezTo>
                  <a:pt x="3" y="11"/>
                  <a:pt x="0" y="9"/>
                  <a:pt x="0" y="6"/>
                </a:cubicBezTo>
                <a:cubicBezTo>
                  <a:pt x="0" y="3"/>
                  <a:pt x="3" y="0"/>
                  <a:pt x="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3" y="0"/>
                  <a:pt x="86" y="3"/>
                  <a:pt x="86" y="6"/>
                </a:cubicBezTo>
                <a:cubicBezTo>
                  <a:pt x="86" y="9"/>
                  <a:pt x="83" y="11"/>
                  <a:pt x="79" y="11"/>
                </a:cubicBezTo>
                <a:lnTo>
                  <a:pt x="7" y="11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0000" tIns="46800" rIns="90000" bIns="46800" anchor="ctr" anchorCtr="0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83" name="流程图: 终止 82"/>
          <p:cNvSpPr/>
          <p:nvPr/>
        </p:nvSpPr>
        <p:spPr>
          <a:xfrm>
            <a:off x="10093325" y="6212205"/>
            <a:ext cx="765175" cy="273685"/>
          </a:xfrm>
          <a:prstGeom prst="flowChartTerminator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8895080" y="2072366"/>
            <a:ext cx="2396315" cy="4645964"/>
            <a:chOff x="1199" y="2348"/>
            <a:chExt cx="4199" cy="8141"/>
          </a:xfrm>
        </p:grpSpPr>
        <p:grpSp>
          <p:nvGrpSpPr>
            <p:cNvPr id="62" name="组合 61"/>
            <p:cNvGrpSpPr/>
            <p:nvPr/>
          </p:nvGrpSpPr>
          <p:grpSpPr>
            <a:xfrm>
              <a:off x="1199" y="2348"/>
              <a:ext cx="4199" cy="8141"/>
              <a:chOff x="14745" y="2415"/>
              <a:chExt cx="4199" cy="8141"/>
            </a:xfrm>
          </p:grpSpPr>
          <p:sp>
            <p:nvSpPr>
              <p:cNvPr id="63" name="Freeform 6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4745" y="2415"/>
                <a:ext cx="4199" cy="8141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7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4868" y="2568"/>
                <a:ext cx="3954" cy="7920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313" y="9597"/>
                <a:ext cx="674" cy="674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 fontScale="80000" lnSpcReduction="20000"/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69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5029" y="3578"/>
                <a:ext cx="3242" cy="5746"/>
              </a:xfrm>
              <a:prstGeom prst="rect">
                <a:avLst/>
              </a:prstGeom>
              <a:blipFill dpi="0"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70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6329" y="3105"/>
                <a:ext cx="646" cy="84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 fontScale="25000" lnSpcReduction="20000"/>
              </a:bodyPr>
              <a:lstStyle/>
              <a:p>
                <a:endParaRPr lang="zh-CN" altLang="en-US"/>
              </a:p>
            </p:txBody>
          </p:sp>
          <p:sp>
            <p:nvSpPr>
              <p:cNvPr id="68" name="Rectangle 71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5033" y="3586"/>
                <a:ext cx="3242" cy="5746"/>
              </a:xfrm>
              <a:prstGeom prst="rect">
                <a:avLst/>
              </a:prstGeom>
              <a:solidFill>
                <a:srgbClr val="4D4D4D">
                  <a:alpha val="79999"/>
                </a:srgbClr>
              </a:solidFill>
              <a:ln>
                <a:noFill/>
              </a:ln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4867" y="2624"/>
                <a:ext cx="3954" cy="7864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7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14839" y="2500"/>
                <a:ext cx="3954" cy="7919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0"/>
            <p:cNvSpPr/>
            <p:nvPr>
              <p:custDataLst>
                <p:tags r:id="rId10"/>
              </p:custDataLst>
            </p:nvPr>
          </p:nvSpPr>
          <p:spPr bwMode="auto">
            <a:xfrm>
              <a:off x="2986" y="2855"/>
              <a:ext cx="595" cy="78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0000" tIns="46800" rIns="90000" bIns="46800" anchor="ctr" anchorCtr="0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78" name="Oval 68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60" y="9650"/>
              <a:ext cx="621" cy="621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0000" tIns="46800" rIns="90000" bIns="46800" anchor="ctr" anchorCtr="0">
              <a:normAutofit fontScale="62500" lnSpcReduction="20000"/>
            </a:bodyPr>
            <a:lstStyle/>
            <a:p>
              <a:endParaRPr lang="zh-CN" altLang="en-US"/>
            </a:p>
          </p:txBody>
        </p:sp>
        <p:pic>
          <p:nvPicPr>
            <p:cNvPr id="3074" name="Picture 2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" y="3266"/>
              <a:ext cx="3645" cy="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2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3266"/>
              <a:ext cx="3645" cy="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组合 141"/>
          <p:cNvGrpSpPr/>
          <p:nvPr/>
        </p:nvGrpSpPr>
        <p:grpSpPr>
          <a:xfrm>
            <a:off x="1339579" y="2104398"/>
            <a:ext cx="2396190" cy="4645725"/>
            <a:chOff x="14534" y="3084"/>
            <a:chExt cx="3856" cy="7476"/>
          </a:xfrm>
        </p:grpSpPr>
        <p:grpSp>
          <p:nvGrpSpPr>
            <p:cNvPr id="130" name="组合 129"/>
            <p:cNvGrpSpPr/>
            <p:nvPr/>
          </p:nvGrpSpPr>
          <p:grpSpPr>
            <a:xfrm>
              <a:off x="14534" y="3084"/>
              <a:ext cx="3856" cy="7476"/>
              <a:chOff x="14744" y="2404"/>
              <a:chExt cx="4199" cy="8141"/>
            </a:xfrm>
          </p:grpSpPr>
          <p:sp>
            <p:nvSpPr>
              <p:cNvPr id="131" name="Freeform 6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4744" y="2404"/>
                <a:ext cx="4199" cy="8141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67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4868" y="2513"/>
                <a:ext cx="3954" cy="797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133" name="Oval 68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6313" y="9597"/>
                <a:ext cx="674" cy="674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 fontScale="80000" lnSpcReduction="20000"/>
              </a:bodyPr>
              <a:lstStyle/>
              <a:p>
                <a:endParaRPr lang="zh-CN" altLang="en-US"/>
              </a:p>
            </p:txBody>
          </p:sp>
          <p:sp>
            <p:nvSpPr>
              <p:cNvPr id="134" name="Rectangle 69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5029" y="3578"/>
                <a:ext cx="3242" cy="5746"/>
              </a:xfrm>
              <a:prstGeom prst="rect">
                <a:avLst/>
              </a:prstGeom>
              <a:blipFill dpi="0"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70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6329" y="3105"/>
                <a:ext cx="646" cy="84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0000" tIns="46800" rIns="90000" bIns="46800" anchor="ctr" anchorCtr="0">
                <a:normAutofit fontScale="25000" lnSpcReduction="20000"/>
              </a:bodyPr>
              <a:lstStyle/>
              <a:p>
                <a:endParaRPr lang="zh-CN" altLang="en-US"/>
              </a:p>
            </p:txBody>
          </p:sp>
          <p:sp>
            <p:nvSpPr>
              <p:cNvPr id="136" name="Rectangle 71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5033" y="3586"/>
                <a:ext cx="3242" cy="5746"/>
              </a:xfrm>
              <a:prstGeom prst="rect">
                <a:avLst/>
              </a:prstGeom>
              <a:solidFill>
                <a:srgbClr val="4D4D4D">
                  <a:alpha val="79999"/>
                </a:srgbClr>
              </a:solidFill>
              <a:ln>
                <a:noFill/>
              </a:ln>
            </p:spPr>
            <p:txBody>
              <a:bodyPr vert="horz" wrap="square" lIns="90000" tIns="46800" rIns="90000" bIns="46800" anchor="ctr" anchorCtr="0">
                <a:norm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14867" y="2724"/>
                <a:ext cx="3954" cy="7764"/>
                <a:chOff x="738" y="2495"/>
                <a:chExt cx="3954" cy="7903"/>
              </a:xfrm>
            </p:grpSpPr>
            <p:sp>
              <p:nvSpPr>
                <p:cNvPr id="138" name="Freeform 67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738" y="2495"/>
                  <a:ext cx="3954" cy="7903"/>
                </a:xfrm>
                <a:custGeom>
                  <a:avLst/>
                  <a:gdLst>
                    <a:gd name="T0" fmla="*/ 420 w 490"/>
                    <a:gd name="T1" fmla="*/ 1067 h 1067"/>
                    <a:gd name="T2" fmla="*/ 490 w 490"/>
                    <a:gd name="T3" fmla="*/ 997 h 1067"/>
                    <a:gd name="T4" fmla="*/ 490 w 490"/>
                    <a:gd name="T5" fmla="*/ 70 h 1067"/>
                    <a:gd name="T6" fmla="*/ 420 w 490"/>
                    <a:gd name="T7" fmla="*/ 0 h 1067"/>
                    <a:gd name="T8" fmla="*/ 70 w 490"/>
                    <a:gd name="T9" fmla="*/ 0 h 1067"/>
                    <a:gd name="T10" fmla="*/ 0 w 490"/>
                    <a:gd name="T11" fmla="*/ 70 h 1067"/>
                    <a:gd name="T12" fmla="*/ 0 w 490"/>
                    <a:gd name="T13" fmla="*/ 997 h 1067"/>
                    <a:gd name="T14" fmla="*/ 70 w 490"/>
                    <a:gd name="T15" fmla="*/ 1067 h 1067"/>
                    <a:gd name="T16" fmla="*/ 420 w 490"/>
                    <a:gd name="T17" fmla="*/ 1067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0" h="1067">
                      <a:moveTo>
                        <a:pt x="420" y="1067"/>
                      </a:moveTo>
                      <a:cubicBezTo>
                        <a:pt x="458" y="1067"/>
                        <a:pt x="490" y="1036"/>
                        <a:pt x="490" y="997"/>
                      </a:cubicBezTo>
                      <a:cubicBezTo>
                        <a:pt x="490" y="70"/>
                        <a:pt x="490" y="70"/>
                        <a:pt x="490" y="70"/>
                      </a:cubicBezTo>
                      <a:cubicBezTo>
                        <a:pt x="490" y="31"/>
                        <a:pt x="459" y="0"/>
                        <a:pt x="42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32" y="0"/>
                        <a:pt x="0" y="31"/>
                        <a:pt x="0" y="70"/>
                      </a:cubicBezTo>
                      <a:cubicBezTo>
                        <a:pt x="0" y="997"/>
                        <a:pt x="0" y="997"/>
                        <a:pt x="0" y="997"/>
                      </a:cubicBezTo>
                      <a:cubicBezTo>
                        <a:pt x="0" y="1036"/>
                        <a:pt x="31" y="1067"/>
                        <a:pt x="70" y="1067"/>
                      </a:cubicBezTo>
                      <a:cubicBezTo>
                        <a:pt x="420" y="1067"/>
                        <a:pt x="420" y="1067"/>
                        <a:pt x="420" y="106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0000" tIns="46800" rIns="90000" bIns="46800" anchor="ctr" anchorCtr="0">
                  <a:normAutofit/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139" name="图片 138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2" y="3047"/>
                  <a:ext cx="3646" cy="6348"/>
                </a:xfrm>
                <a:prstGeom prst="rect">
                  <a:avLst/>
                </a:prstGeom>
              </p:spPr>
            </p:pic>
          </p:grpSp>
        </p:grpSp>
        <p:sp>
          <p:nvSpPr>
            <p:cNvPr id="140" name="Freeform 70"/>
            <p:cNvSpPr/>
            <p:nvPr>
              <p:custDataLst>
                <p:tags r:id="rId2"/>
              </p:custDataLst>
            </p:nvPr>
          </p:nvSpPr>
          <p:spPr bwMode="auto">
            <a:xfrm>
              <a:off x="16190" y="3562"/>
              <a:ext cx="547" cy="7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0000" tIns="46800" rIns="90000" bIns="46800" anchor="ctr" anchorCtr="0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41" name="流程图: 终止 140"/>
            <p:cNvSpPr/>
            <p:nvPr/>
          </p:nvSpPr>
          <p:spPr>
            <a:xfrm>
              <a:off x="15861" y="9783"/>
              <a:ext cx="1205" cy="431"/>
            </a:xfrm>
            <a:prstGeom prst="flowChartTerminator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3354070" y="1353185"/>
            <a:ext cx="5939155" cy="39878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</a:t>
            </a:r>
            <a:r>
              <a:rPr 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K/3 Wise v12.0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金蝶云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星空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v6</a:t>
            </a:r>
            <a:r>
              <a:rPr 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.0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以上版本</a:t>
            </a:r>
            <a:endParaRPr lang="zh-CN" altLang="en-US" sz="20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4183380" y="2401570"/>
            <a:ext cx="4253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允许在多台移动端多用户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同时应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</a:t>
            </a:r>
            <a:endParaRPr lang="zh-CN" altLang="en-US" sz="20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3743325" y="1887855"/>
            <a:ext cx="4951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支持按设备</a:t>
            </a:r>
            <a:r>
              <a:rPr 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ID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和系统用户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多层级</a:t>
            </a:r>
            <a:r>
              <a:rPr lang="zh-CN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控制权限</a:t>
            </a:r>
            <a:endParaRPr lang="zh-CN" altLang="en-US" sz="20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11825" y="5316220"/>
            <a:ext cx="791845" cy="1369060"/>
          </a:xfrm>
          <a:prstGeom prst="rect">
            <a:avLst/>
          </a:prstGeom>
        </p:spPr>
      </p:pic>
      <p:sp>
        <p:nvSpPr>
          <p:cNvPr id="185" name="矩形 184"/>
          <p:cNvSpPr/>
          <p:nvPr/>
        </p:nvSpPr>
        <p:spPr>
          <a:xfrm>
            <a:off x="4244340" y="2956560"/>
            <a:ext cx="3844925" cy="1014730"/>
          </a:xfrm>
          <a:prstGeom prst="rect">
            <a:avLst/>
          </a:prstGeom>
          <a:noFill/>
          <a:ln>
            <a:noFill/>
          </a:ln>
          <a:effectLst>
            <a:innerShdw>
              <a:prstClr val="black"/>
            </a:innerShdw>
          </a:effectLst>
          <a:scene3d>
            <a:camera prst="orthographicFront">
              <a:rot lat="0" lon="1800000" rev="0"/>
            </a:camera>
            <a:lightRig rig="sunrise" dir="t">
              <a:rot lat="0" lon="0" rev="0"/>
            </a:lightRig>
          </a:scene3d>
          <a:sp3d z="6350" extrusionH="76200" prstMaterial="softEdge"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华文隶书" panose="02010800040101010101" charset="-122"/>
                <a:ea typeface="华文隶书" panose="02010800040101010101" charset="-122"/>
              </a:rPr>
              <a:t>震撼来袭</a:t>
            </a:r>
          </a:p>
        </p:txBody>
      </p:sp>
      <p:sp>
        <p:nvSpPr>
          <p:cNvPr id="187" name="文本框 186"/>
          <p:cNvSpPr txBox="1"/>
          <p:nvPr/>
        </p:nvSpPr>
        <p:spPr>
          <a:xfrm>
            <a:off x="4345305" y="3900805"/>
            <a:ext cx="37179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sz="22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【特有专利技术】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sz="22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有码扫码！无码选单！盲扫！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27000">
              <a:srgbClr val="0570C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业务亮点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【移动即时盘点】</a:t>
            </a:r>
          </a:p>
        </p:txBody>
      </p:sp>
      <p:sp>
        <p:nvSpPr>
          <p:cNvPr id="91" name="Freeform 34"/>
          <p:cNvSpPr/>
          <p:nvPr>
            <p:custDataLst>
              <p:tags r:id="rId1"/>
            </p:custDataLst>
          </p:nvPr>
        </p:nvSpPr>
        <p:spPr bwMode="auto">
          <a:xfrm>
            <a:off x="5047615" y="1993900"/>
            <a:ext cx="2773680" cy="4560570"/>
          </a:xfrm>
          <a:custGeom>
            <a:avLst/>
            <a:gdLst>
              <a:gd name="T0" fmla="*/ 45 w 825"/>
              <a:gd name="T1" fmla="*/ 1174 h 1174"/>
              <a:gd name="T2" fmla="*/ 0 w 825"/>
              <a:gd name="T3" fmla="*/ 1129 h 1174"/>
              <a:gd name="T4" fmla="*/ 0 w 825"/>
              <a:gd name="T5" fmla="*/ 45 h 1174"/>
              <a:gd name="T6" fmla="*/ 45 w 825"/>
              <a:gd name="T7" fmla="*/ 0 h 1174"/>
              <a:gd name="T8" fmla="*/ 780 w 825"/>
              <a:gd name="T9" fmla="*/ 0 h 1174"/>
              <a:gd name="T10" fmla="*/ 825 w 825"/>
              <a:gd name="T11" fmla="*/ 45 h 1174"/>
              <a:gd name="T12" fmla="*/ 825 w 825"/>
              <a:gd name="T13" fmla="*/ 1129 h 1174"/>
              <a:gd name="T14" fmla="*/ 780 w 825"/>
              <a:gd name="T15" fmla="*/ 1174 h 1174"/>
              <a:gd name="T16" fmla="*/ 45 w 825"/>
              <a:gd name="T17" fmla="*/ 1174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5" h="1174">
                <a:moveTo>
                  <a:pt x="45" y="1174"/>
                </a:moveTo>
                <a:cubicBezTo>
                  <a:pt x="20" y="1174"/>
                  <a:pt x="0" y="1154"/>
                  <a:pt x="0" y="112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1"/>
                  <a:pt x="20" y="0"/>
                  <a:pt x="45" y="0"/>
                </a:cubicBezTo>
                <a:cubicBezTo>
                  <a:pt x="780" y="0"/>
                  <a:pt x="780" y="0"/>
                  <a:pt x="780" y="0"/>
                </a:cubicBezTo>
                <a:cubicBezTo>
                  <a:pt x="805" y="0"/>
                  <a:pt x="825" y="21"/>
                  <a:pt x="825" y="45"/>
                </a:cubicBezTo>
                <a:cubicBezTo>
                  <a:pt x="825" y="1129"/>
                  <a:pt x="825" y="1129"/>
                  <a:pt x="825" y="1129"/>
                </a:cubicBezTo>
                <a:cubicBezTo>
                  <a:pt x="825" y="1154"/>
                  <a:pt x="805" y="1174"/>
                  <a:pt x="780" y="1174"/>
                </a:cubicBezTo>
                <a:cubicBezTo>
                  <a:pt x="45" y="1174"/>
                  <a:pt x="45" y="1174"/>
                  <a:pt x="45" y="1174"/>
                </a:cubicBezTo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lIns="45714" tIns="22857" rIns="45714" bIns="22857"/>
          <a:lstStyle/>
          <a:p>
            <a:pPr defTabSz="544195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98745" y="2129155"/>
            <a:ext cx="2471420" cy="4331335"/>
            <a:chOff x="8187" y="3761"/>
            <a:chExt cx="3892" cy="6821"/>
          </a:xfrm>
        </p:grpSpPr>
        <p:sp>
          <p:nvSpPr>
            <p:cNvPr id="16" name="TextBox 6"/>
            <p:cNvSpPr/>
            <p:nvPr>
              <p:custDataLst>
                <p:tags r:id="rId38"/>
              </p:custDataLst>
            </p:nvPr>
          </p:nvSpPr>
          <p:spPr>
            <a:xfrm>
              <a:off x="8187" y="4081"/>
              <a:ext cx="3892" cy="5992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7" name="TextBox 7"/>
            <p:cNvSpPr/>
            <p:nvPr>
              <p:custDataLst>
                <p:tags r:id="rId39"/>
              </p:custDataLst>
            </p:nvPr>
          </p:nvSpPr>
          <p:spPr>
            <a:xfrm>
              <a:off x="8204" y="4101"/>
              <a:ext cx="3852" cy="5946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00" name="Oval 43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9966" y="10204"/>
              <a:ext cx="329" cy="37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0006" y="3761"/>
              <a:ext cx="210" cy="6730"/>
              <a:chOff x="10006" y="3761"/>
              <a:chExt cx="210" cy="6730"/>
            </a:xfrm>
          </p:grpSpPr>
          <p:sp>
            <p:nvSpPr>
              <p:cNvPr id="92" name="Oval 35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0091" y="3767"/>
                <a:ext cx="79" cy="92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93" name="Oval 36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0091" y="3761"/>
                <a:ext cx="79" cy="92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94" name="Oval 37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102" y="3780"/>
                <a:ext cx="51" cy="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95" name="Oval 38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0114" y="3794"/>
                <a:ext cx="28" cy="26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39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10125" y="3807"/>
                <a:ext cx="6" cy="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5"/>
              <p:cNvSpPr/>
              <p:nvPr>
                <p:custDataLst>
                  <p:tags r:id="rId46"/>
                </p:custDataLst>
              </p:nvPr>
            </p:nvSpPr>
            <p:spPr>
              <a:xfrm>
                <a:off x="10006" y="3794"/>
                <a:ext cx="34" cy="39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44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10046" y="10295"/>
                <a:ext cx="170" cy="196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51" name="图片 50" descr="图片1"/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8187" y="4080"/>
              <a:ext cx="3892" cy="5966"/>
            </a:xfrm>
            <a:prstGeom prst="rect">
              <a:avLst/>
            </a:prstGeom>
          </p:spPr>
        </p:pic>
      </p:grpSp>
      <p:sp>
        <p:nvSpPr>
          <p:cNvPr id="58" name="Freeform 33"/>
          <p:cNvSpPr/>
          <p:nvPr>
            <p:custDataLst>
              <p:tags r:id="rId2"/>
            </p:custDataLst>
          </p:nvPr>
        </p:nvSpPr>
        <p:spPr bwMode="auto">
          <a:xfrm rot="16200000">
            <a:off x="8846820" y="770890"/>
            <a:ext cx="1713230" cy="3010535"/>
          </a:xfrm>
          <a:custGeom>
            <a:avLst/>
            <a:gdLst>
              <a:gd name="T0" fmla="*/ 834 w 834"/>
              <a:gd name="T1" fmla="*/ 1133 h 1183"/>
              <a:gd name="T2" fmla="*/ 785 w 834"/>
              <a:gd name="T3" fmla="*/ 1183 h 1183"/>
              <a:gd name="T4" fmla="*/ 50 w 834"/>
              <a:gd name="T5" fmla="*/ 1183 h 1183"/>
              <a:gd name="T6" fmla="*/ 0 w 834"/>
              <a:gd name="T7" fmla="*/ 1133 h 1183"/>
              <a:gd name="T8" fmla="*/ 0 w 834"/>
              <a:gd name="T9" fmla="*/ 49 h 1183"/>
              <a:gd name="T10" fmla="*/ 50 w 834"/>
              <a:gd name="T11" fmla="*/ 0 h 1183"/>
              <a:gd name="T12" fmla="*/ 785 w 834"/>
              <a:gd name="T13" fmla="*/ 0 h 1183"/>
              <a:gd name="T14" fmla="*/ 834 w 834"/>
              <a:gd name="T15" fmla="*/ 49 h 1183"/>
              <a:gd name="T16" fmla="*/ 834 w 834"/>
              <a:gd name="T17" fmla="*/ 1133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4" h="1183">
                <a:moveTo>
                  <a:pt x="834" y="1133"/>
                </a:moveTo>
                <a:cubicBezTo>
                  <a:pt x="834" y="1160"/>
                  <a:pt x="812" y="1183"/>
                  <a:pt x="785" y="1183"/>
                </a:cubicBezTo>
                <a:cubicBezTo>
                  <a:pt x="50" y="1183"/>
                  <a:pt x="50" y="1183"/>
                  <a:pt x="50" y="1183"/>
                </a:cubicBezTo>
                <a:cubicBezTo>
                  <a:pt x="22" y="1183"/>
                  <a:pt x="0" y="1160"/>
                  <a:pt x="0" y="113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2"/>
                  <a:pt x="22" y="0"/>
                  <a:pt x="50" y="0"/>
                </a:cubicBezTo>
                <a:cubicBezTo>
                  <a:pt x="785" y="0"/>
                  <a:pt x="785" y="0"/>
                  <a:pt x="785" y="0"/>
                </a:cubicBezTo>
                <a:cubicBezTo>
                  <a:pt x="812" y="0"/>
                  <a:pt x="834" y="22"/>
                  <a:pt x="834" y="49"/>
                </a:cubicBezTo>
                <a:cubicBezTo>
                  <a:pt x="834" y="1133"/>
                  <a:pt x="834" y="1133"/>
                  <a:pt x="834" y="1133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lIns="45714" tIns="22857" rIns="45714" bIns="22857"/>
          <a:lstStyle/>
          <a:p>
            <a:pPr defTabSz="544195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9" name="TextBox 6"/>
          <p:cNvSpPr/>
          <p:nvPr>
            <p:custDataLst>
              <p:tags r:id="rId3"/>
            </p:custDataLst>
          </p:nvPr>
        </p:nvSpPr>
        <p:spPr>
          <a:xfrm rot="16200000">
            <a:off x="8942070" y="1029970"/>
            <a:ext cx="1509395" cy="2490470"/>
          </a:xfrm>
          <a:prstGeom prst="rect">
            <a:avLst/>
          </a:prstGeom>
          <a:solidFill>
            <a:srgbClr val="0C0D11"/>
          </a:solidFill>
          <a:ln>
            <a:noFill/>
          </a:ln>
        </p:spPr>
        <p:txBody>
          <a:bodyPr lIns="45714" tIns="22857" rIns="45714" bIns="22857"/>
          <a:lstStyle/>
          <a:p>
            <a:pPr defTabSz="544195"/>
            <a:endParaRPr lang="zh-CN" altLang="en-US" sz="2150">
              <a:solidFill>
                <a:srgbClr val="000000"/>
              </a:solidFill>
            </a:endParaRPr>
          </a:p>
        </p:txBody>
      </p:sp>
      <p:sp>
        <p:nvSpPr>
          <p:cNvPr id="87" name="TextBox 7"/>
          <p:cNvSpPr/>
          <p:nvPr>
            <p:custDataLst>
              <p:tags r:id="rId4"/>
            </p:custDataLst>
          </p:nvPr>
        </p:nvSpPr>
        <p:spPr>
          <a:xfrm rot="16200000">
            <a:off x="8948420" y="1040130"/>
            <a:ext cx="1493520" cy="2472055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lIns="45714" tIns="22857" rIns="45714" bIns="22857"/>
          <a:lstStyle/>
          <a:p>
            <a:pPr defTabSz="544195"/>
            <a:endParaRPr lang="zh-CN" altLang="en-US" sz="2150">
              <a:solidFill>
                <a:srgbClr val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09280" y="1428115"/>
            <a:ext cx="2985770" cy="1694180"/>
            <a:chOff x="12928" y="2249"/>
            <a:chExt cx="4702" cy="2668"/>
          </a:xfrm>
          <a:solidFill>
            <a:srgbClr val="002060"/>
          </a:solidFill>
        </p:grpSpPr>
        <p:sp>
          <p:nvSpPr>
            <p:cNvPr id="60" name="Freeform 34"/>
            <p:cNvSpPr/>
            <p:nvPr>
              <p:custDataLst>
                <p:tags r:id="rId29"/>
              </p:custDataLst>
            </p:nvPr>
          </p:nvSpPr>
          <p:spPr bwMode="auto">
            <a:xfrm rot="16200000">
              <a:off x="13945" y="1232"/>
              <a:ext cx="2668" cy="4702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Oval 3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 rot="16200000">
              <a:off x="13110" y="3555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 rot="16200000">
              <a:off x="13105" y="3555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 rot="16200000">
              <a:off x="13114" y="3569"/>
              <a:ext cx="32" cy="34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 rot="16200000">
              <a:off x="13121" y="3578"/>
              <a:ext cx="18" cy="17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3" name="Freeform 39"/>
            <p:cNvSpPr/>
            <p:nvPr>
              <p:custDataLst>
                <p:tags r:id="rId34"/>
              </p:custDataLst>
            </p:nvPr>
          </p:nvSpPr>
          <p:spPr bwMode="auto">
            <a:xfrm rot="16200000">
              <a:off x="13129" y="3585"/>
              <a:ext cx="4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4" name="TextBox 5"/>
            <p:cNvSpPr/>
            <p:nvPr>
              <p:custDataLst>
                <p:tags r:id="rId35"/>
              </p:custDataLst>
            </p:nvPr>
          </p:nvSpPr>
          <p:spPr>
            <a:xfrm rot="16200000">
              <a:off x="13124" y="3637"/>
              <a:ext cx="21" cy="26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88" name="Oval 43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 rot="16200000">
              <a:off x="17341" y="3461"/>
              <a:ext cx="201" cy="248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7" name="Freeform 44"/>
            <p:cNvSpPr/>
            <p:nvPr>
              <p:custDataLst>
                <p:tags r:id="rId37"/>
              </p:custDataLst>
            </p:nvPr>
          </p:nvSpPr>
          <p:spPr bwMode="auto">
            <a:xfrm rot="16200000">
              <a:off x="17390" y="3521"/>
              <a:ext cx="104" cy="128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" y="2408"/>
              <a:ext cx="3909" cy="235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9" name="Freeform 33"/>
          <p:cNvSpPr/>
          <p:nvPr>
            <p:custDataLst>
              <p:tags r:id="rId5"/>
            </p:custDataLst>
          </p:nvPr>
        </p:nvSpPr>
        <p:spPr bwMode="auto">
          <a:xfrm rot="16200000">
            <a:off x="8847455" y="2592705"/>
            <a:ext cx="1714500" cy="3011170"/>
          </a:xfrm>
          <a:custGeom>
            <a:avLst/>
            <a:gdLst>
              <a:gd name="T0" fmla="*/ 834 w 834"/>
              <a:gd name="T1" fmla="*/ 1133 h 1183"/>
              <a:gd name="T2" fmla="*/ 785 w 834"/>
              <a:gd name="T3" fmla="*/ 1183 h 1183"/>
              <a:gd name="T4" fmla="*/ 50 w 834"/>
              <a:gd name="T5" fmla="*/ 1183 h 1183"/>
              <a:gd name="T6" fmla="*/ 0 w 834"/>
              <a:gd name="T7" fmla="*/ 1133 h 1183"/>
              <a:gd name="T8" fmla="*/ 0 w 834"/>
              <a:gd name="T9" fmla="*/ 49 h 1183"/>
              <a:gd name="T10" fmla="*/ 50 w 834"/>
              <a:gd name="T11" fmla="*/ 0 h 1183"/>
              <a:gd name="T12" fmla="*/ 785 w 834"/>
              <a:gd name="T13" fmla="*/ 0 h 1183"/>
              <a:gd name="T14" fmla="*/ 834 w 834"/>
              <a:gd name="T15" fmla="*/ 49 h 1183"/>
              <a:gd name="T16" fmla="*/ 834 w 834"/>
              <a:gd name="T17" fmla="*/ 1133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4" h="1183">
                <a:moveTo>
                  <a:pt x="834" y="1133"/>
                </a:moveTo>
                <a:cubicBezTo>
                  <a:pt x="834" y="1160"/>
                  <a:pt x="812" y="1183"/>
                  <a:pt x="785" y="1183"/>
                </a:cubicBezTo>
                <a:cubicBezTo>
                  <a:pt x="50" y="1183"/>
                  <a:pt x="50" y="1183"/>
                  <a:pt x="50" y="1183"/>
                </a:cubicBezTo>
                <a:cubicBezTo>
                  <a:pt x="22" y="1183"/>
                  <a:pt x="0" y="1160"/>
                  <a:pt x="0" y="113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2"/>
                  <a:pt x="22" y="0"/>
                  <a:pt x="50" y="0"/>
                </a:cubicBezTo>
                <a:cubicBezTo>
                  <a:pt x="785" y="0"/>
                  <a:pt x="785" y="0"/>
                  <a:pt x="785" y="0"/>
                </a:cubicBezTo>
                <a:cubicBezTo>
                  <a:pt x="812" y="0"/>
                  <a:pt x="834" y="22"/>
                  <a:pt x="834" y="49"/>
                </a:cubicBezTo>
                <a:cubicBezTo>
                  <a:pt x="834" y="1133"/>
                  <a:pt x="834" y="1133"/>
                  <a:pt x="834" y="1133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lIns="45714" tIns="22857" rIns="45714" bIns="22857"/>
          <a:lstStyle/>
          <a:p>
            <a:pPr defTabSz="544195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8" name="TextBox 6"/>
          <p:cNvSpPr/>
          <p:nvPr>
            <p:custDataLst>
              <p:tags r:id="rId6"/>
            </p:custDataLst>
          </p:nvPr>
        </p:nvSpPr>
        <p:spPr>
          <a:xfrm rot="16200000">
            <a:off x="8942705" y="2851785"/>
            <a:ext cx="1510665" cy="2491105"/>
          </a:xfrm>
          <a:prstGeom prst="rect">
            <a:avLst/>
          </a:prstGeom>
          <a:solidFill>
            <a:srgbClr val="0C0D11"/>
          </a:solidFill>
          <a:ln>
            <a:noFill/>
          </a:ln>
        </p:spPr>
        <p:txBody>
          <a:bodyPr lIns="45714" tIns="22857" rIns="45714" bIns="22857"/>
          <a:lstStyle/>
          <a:p>
            <a:pPr defTabSz="544195"/>
            <a:endParaRPr lang="zh-CN" altLang="en-US" sz="2150">
              <a:solidFill>
                <a:srgbClr val="000000"/>
              </a:solidFill>
            </a:endParaRPr>
          </a:p>
        </p:txBody>
      </p:sp>
      <p:sp>
        <p:nvSpPr>
          <p:cNvPr id="129" name="TextBox 7"/>
          <p:cNvSpPr/>
          <p:nvPr>
            <p:custDataLst>
              <p:tags r:id="rId7"/>
            </p:custDataLst>
          </p:nvPr>
        </p:nvSpPr>
        <p:spPr>
          <a:xfrm rot="16200000">
            <a:off x="8949055" y="2861945"/>
            <a:ext cx="1494790" cy="247269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lIns="45714" tIns="22857" rIns="45714" bIns="22857"/>
          <a:lstStyle/>
          <a:p>
            <a:pPr defTabSz="544195"/>
            <a:endParaRPr lang="zh-CN" altLang="en-US" sz="215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10550" y="3249295"/>
            <a:ext cx="2985770" cy="1695450"/>
            <a:chOff x="12930" y="5117"/>
            <a:chExt cx="4702" cy="2670"/>
          </a:xfrm>
          <a:solidFill>
            <a:srgbClr val="002060"/>
          </a:solidFill>
        </p:grpSpPr>
        <p:sp>
          <p:nvSpPr>
            <p:cNvPr id="110" name="Freeform 34"/>
            <p:cNvSpPr/>
            <p:nvPr>
              <p:custDataLst>
                <p:tags r:id="rId20"/>
              </p:custDataLst>
            </p:nvPr>
          </p:nvSpPr>
          <p:spPr bwMode="auto">
            <a:xfrm rot="16200000">
              <a:off x="13946" y="4101"/>
              <a:ext cx="2670" cy="4703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1" name="Oval 3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16200000">
              <a:off x="13111" y="6425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3" name="Oval 3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16200000">
              <a:off x="13106" y="6425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4" name="Oval 3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16200000">
              <a:off x="13115" y="6439"/>
              <a:ext cx="32" cy="34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5" name="Oval 3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rot="16200000">
              <a:off x="13122" y="6448"/>
              <a:ext cx="18" cy="17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6" name="Freeform 39"/>
            <p:cNvSpPr/>
            <p:nvPr>
              <p:custDataLst>
                <p:tags r:id="rId25"/>
              </p:custDataLst>
            </p:nvPr>
          </p:nvSpPr>
          <p:spPr bwMode="auto">
            <a:xfrm rot="16200000">
              <a:off x="13131" y="6454"/>
              <a:ext cx="4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7" name="TextBox 5"/>
            <p:cNvSpPr/>
            <p:nvPr>
              <p:custDataLst>
                <p:tags r:id="rId26"/>
              </p:custDataLst>
            </p:nvPr>
          </p:nvSpPr>
          <p:spPr>
            <a:xfrm rot="16200000">
              <a:off x="13125" y="6507"/>
              <a:ext cx="21" cy="26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30" name="Oval 4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 rot="16200000">
              <a:off x="17344" y="6330"/>
              <a:ext cx="201" cy="248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1" name="Freeform 44"/>
            <p:cNvSpPr/>
            <p:nvPr>
              <p:custDataLst>
                <p:tags r:id="rId28"/>
              </p:custDataLst>
            </p:nvPr>
          </p:nvSpPr>
          <p:spPr bwMode="auto">
            <a:xfrm rot="16200000">
              <a:off x="17392" y="6390"/>
              <a:ext cx="104" cy="128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5" y="5285"/>
              <a:ext cx="3878" cy="234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34" name="Freeform 33"/>
          <p:cNvSpPr/>
          <p:nvPr>
            <p:custDataLst>
              <p:tags r:id="rId8"/>
            </p:custDataLst>
          </p:nvPr>
        </p:nvSpPr>
        <p:spPr bwMode="auto">
          <a:xfrm rot="16200000">
            <a:off x="8847455" y="4436745"/>
            <a:ext cx="1714500" cy="3011170"/>
          </a:xfrm>
          <a:custGeom>
            <a:avLst/>
            <a:gdLst>
              <a:gd name="T0" fmla="*/ 834 w 834"/>
              <a:gd name="T1" fmla="*/ 1133 h 1183"/>
              <a:gd name="T2" fmla="*/ 785 w 834"/>
              <a:gd name="T3" fmla="*/ 1183 h 1183"/>
              <a:gd name="T4" fmla="*/ 50 w 834"/>
              <a:gd name="T5" fmla="*/ 1183 h 1183"/>
              <a:gd name="T6" fmla="*/ 0 w 834"/>
              <a:gd name="T7" fmla="*/ 1133 h 1183"/>
              <a:gd name="T8" fmla="*/ 0 w 834"/>
              <a:gd name="T9" fmla="*/ 49 h 1183"/>
              <a:gd name="T10" fmla="*/ 50 w 834"/>
              <a:gd name="T11" fmla="*/ 0 h 1183"/>
              <a:gd name="T12" fmla="*/ 785 w 834"/>
              <a:gd name="T13" fmla="*/ 0 h 1183"/>
              <a:gd name="T14" fmla="*/ 834 w 834"/>
              <a:gd name="T15" fmla="*/ 49 h 1183"/>
              <a:gd name="T16" fmla="*/ 834 w 834"/>
              <a:gd name="T17" fmla="*/ 1133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4" h="1183">
                <a:moveTo>
                  <a:pt x="834" y="1133"/>
                </a:moveTo>
                <a:cubicBezTo>
                  <a:pt x="834" y="1160"/>
                  <a:pt x="812" y="1183"/>
                  <a:pt x="785" y="1183"/>
                </a:cubicBezTo>
                <a:cubicBezTo>
                  <a:pt x="50" y="1183"/>
                  <a:pt x="50" y="1183"/>
                  <a:pt x="50" y="1183"/>
                </a:cubicBezTo>
                <a:cubicBezTo>
                  <a:pt x="22" y="1183"/>
                  <a:pt x="0" y="1160"/>
                  <a:pt x="0" y="113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2"/>
                  <a:pt x="22" y="0"/>
                  <a:pt x="50" y="0"/>
                </a:cubicBezTo>
                <a:cubicBezTo>
                  <a:pt x="785" y="0"/>
                  <a:pt x="785" y="0"/>
                  <a:pt x="785" y="0"/>
                </a:cubicBezTo>
                <a:cubicBezTo>
                  <a:pt x="812" y="0"/>
                  <a:pt x="834" y="22"/>
                  <a:pt x="834" y="49"/>
                </a:cubicBezTo>
                <a:cubicBezTo>
                  <a:pt x="834" y="1133"/>
                  <a:pt x="834" y="1133"/>
                  <a:pt x="834" y="1133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lIns="45714" tIns="22857" rIns="45714" bIns="22857"/>
          <a:lstStyle/>
          <a:p>
            <a:pPr defTabSz="544195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10550" y="5093335"/>
            <a:ext cx="2985770" cy="1695450"/>
            <a:chOff x="12930" y="8021"/>
            <a:chExt cx="4702" cy="2670"/>
          </a:xfrm>
          <a:solidFill>
            <a:srgbClr val="002060"/>
          </a:solidFill>
        </p:grpSpPr>
        <p:sp>
          <p:nvSpPr>
            <p:cNvPr id="135" name="Freeform 34"/>
            <p:cNvSpPr/>
            <p:nvPr>
              <p:custDataLst>
                <p:tags r:id="rId9"/>
              </p:custDataLst>
            </p:nvPr>
          </p:nvSpPr>
          <p:spPr bwMode="auto">
            <a:xfrm rot="16200000">
              <a:off x="13946" y="7005"/>
              <a:ext cx="2670" cy="4703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6" name="Oval 3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16200000">
              <a:off x="13111" y="9329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7" name="Oval 3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16200000">
              <a:off x="13106" y="9329"/>
              <a:ext cx="48" cy="60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8" name="Oval 3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16200000">
              <a:off x="13115" y="9343"/>
              <a:ext cx="32" cy="34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9" name="Oval 3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16200000">
              <a:off x="13122" y="9352"/>
              <a:ext cx="18" cy="17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0" name="Freeform 39"/>
            <p:cNvSpPr/>
            <p:nvPr>
              <p:custDataLst>
                <p:tags r:id="rId14"/>
              </p:custDataLst>
            </p:nvPr>
          </p:nvSpPr>
          <p:spPr bwMode="auto">
            <a:xfrm rot="16200000">
              <a:off x="13131" y="9358"/>
              <a:ext cx="4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1" name="TextBox 5"/>
            <p:cNvSpPr/>
            <p:nvPr>
              <p:custDataLst>
                <p:tags r:id="rId15"/>
              </p:custDataLst>
            </p:nvPr>
          </p:nvSpPr>
          <p:spPr>
            <a:xfrm rot="16200000">
              <a:off x="13125" y="9411"/>
              <a:ext cx="21" cy="26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42" name="TextBox 6"/>
            <p:cNvSpPr/>
            <p:nvPr>
              <p:custDataLst>
                <p:tags r:id="rId16"/>
              </p:custDataLst>
            </p:nvPr>
          </p:nvSpPr>
          <p:spPr>
            <a:xfrm rot="16200000">
              <a:off x="14083" y="7395"/>
              <a:ext cx="2379" cy="3923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43" name="TextBox 7"/>
            <p:cNvSpPr/>
            <p:nvPr>
              <p:custDataLst>
                <p:tags r:id="rId17"/>
              </p:custDataLst>
            </p:nvPr>
          </p:nvSpPr>
          <p:spPr>
            <a:xfrm rot="16200000">
              <a:off x="14093" y="7411"/>
              <a:ext cx="2354" cy="3894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44" name="Oval 4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16200000">
              <a:off x="17344" y="9234"/>
              <a:ext cx="201" cy="248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5" name="Freeform 44"/>
            <p:cNvSpPr/>
            <p:nvPr>
              <p:custDataLst>
                <p:tags r:id="rId19"/>
              </p:custDataLst>
            </p:nvPr>
          </p:nvSpPr>
          <p:spPr bwMode="auto">
            <a:xfrm rot="16200000">
              <a:off x="17392" y="9294"/>
              <a:ext cx="104" cy="128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70" y="5194935"/>
            <a:ext cx="2472055" cy="14941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8" name="组合 187"/>
          <p:cNvGrpSpPr/>
          <p:nvPr/>
        </p:nvGrpSpPr>
        <p:grpSpPr>
          <a:xfrm>
            <a:off x="338777" y="2385752"/>
            <a:ext cx="4010620" cy="2989231"/>
            <a:chOff x="790" y="2834"/>
            <a:chExt cx="5837" cy="4681"/>
          </a:xfrm>
          <a:effectLst>
            <a:outerShdw blurRad="63500" sx="102000" sy="102000" algn="ctr" rotWithShape="0">
              <a:srgbClr val="2C3B58">
                <a:alpha val="40000"/>
              </a:srgbClr>
            </a:outerShdw>
          </a:effectLst>
        </p:grpSpPr>
        <p:sp>
          <p:nvSpPr>
            <p:cNvPr id="161" name="任意多边形 33" descr="KSO_WM_UNIT_INDEX=1_1&amp;KSO_WM_UNIT_TYPE=m_i&amp;KSO_WM_UNIT_ID=wpsdiag20163429_3*m_i*1_1&amp;KSO_WM_UNIT_LAYERLEVEL=1_1&amp;KSO_WM_UNIT_CLEAR=1&amp;KSO_WM_TAG_VERSION=1.0&amp;KSO_WM_BEAUTIFY_FLAG=#wm#&amp;KSO_WM_TEMPLATE_CATEGORY=wpsdiag&amp;KSO_WM_TEMPLATE_INDEX=20163429&amp;KSO_WM_SLIDE_ITEM_CNT=3&amp;KSO_WM_DIAGRAM_GROUP_CODE=m1_1&amp;KSO_WM_UNIT_FILL_FORE_SCHEMECOLOR_INDEX=14&amp;KSO_WM_UNIT_FILL_TYPE=3&amp;KSO_WM_UNIT_FILL_BACK_SCHEMECOLOR_INDEX=14"/>
            <p:cNvSpPr/>
            <p:nvPr/>
          </p:nvSpPr>
          <p:spPr>
            <a:xfrm rot="16200000">
              <a:off x="1200" y="2424"/>
              <a:ext cx="1292" cy="2112"/>
            </a:xfrm>
            <a:custGeom>
              <a:avLst/>
              <a:gdLst>
                <a:gd name="connsiteX0" fmla="*/ 528632 w 528632"/>
                <a:gd name="connsiteY0" fmla="*/ 260059 h 520118"/>
                <a:gd name="connsiteX1" fmla="*/ 268573 w 528632"/>
                <a:gd name="connsiteY1" fmla="*/ 520118 h 520118"/>
                <a:gd name="connsiteX2" fmla="*/ 0 w 528632"/>
                <a:gd name="connsiteY2" fmla="*/ 520118 h 520118"/>
                <a:gd name="connsiteX3" fmla="*/ 0 w 528632"/>
                <a:gd name="connsiteY3" fmla="*/ 0 h 520118"/>
                <a:gd name="connsiteX4" fmla="*/ 268573 w 528632"/>
                <a:gd name="connsiteY4" fmla="*/ 0 h 520118"/>
                <a:gd name="connsiteX5" fmla="*/ 528632 w 528632"/>
                <a:gd name="connsiteY5" fmla="*/ 260059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2" h="520118">
                  <a:moveTo>
                    <a:pt x="528632" y="260059"/>
                  </a:moveTo>
                  <a:cubicBezTo>
                    <a:pt x="528632" y="403686"/>
                    <a:pt x="412200" y="520118"/>
                    <a:pt x="268573" y="520118"/>
                  </a:cubicBezTo>
                  <a:lnTo>
                    <a:pt x="0" y="520118"/>
                  </a:lnTo>
                  <a:lnTo>
                    <a:pt x="0" y="0"/>
                  </a:lnTo>
                  <a:lnTo>
                    <a:pt x="268573" y="0"/>
                  </a:lnTo>
                  <a:cubicBezTo>
                    <a:pt x="412200" y="0"/>
                    <a:pt x="528632" y="116432"/>
                    <a:pt x="528632" y="260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" dist="12700" algn="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89" name="任意多边形 55" descr="KSO_WM_UNIT_INDEX=1_5&amp;KSO_WM_UNIT_TYPE=m_i&amp;KSO_WM_UNIT_ID=wpsdiag20163429_3*m_i*1_5&amp;KSO_WM_UNIT_LAYERLEVEL=1_1&amp;KSO_WM_UNIT_CLEAR=1&amp;KSO_WM_TAG_VERSION=1.0&amp;KSO_WM_BEAUTIFY_FLAG=#wm#&amp;KSO_WM_TEMPLATE_CATEGORY=wpsdiag&amp;KSO_WM_TEMPLATE_INDEX=20163429&amp;KSO_WM_SLIDE_ITEM_CNT=3&amp;KSO_WM_DIAGRAM_GROUP_CODE=m1_1&amp;KSO_WM_UNIT_FILL_FORE_SCHEMECOLOR_INDEX=14&amp;KSO_WM_UNIT_FILL_TYPE=3&amp;KSO_WM_UNIT_FILL_BACK_SCHEMECOLOR_INDEX=14"/>
            <p:cNvSpPr/>
            <p:nvPr/>
          </p:nvSpPr>
          <p:spPr>
            <a:xfrm rot="16200000">
              <a:off x="1402" y="5837"/>
              <a:ext cx="1244" cy="2112"/>
            </a:xfrm>
            <a:custGeom>
              <a:avLst/>
              <a:gdLst>
                <a:gd name="connsiteX0" fmla="*/ 528632 w 528632"/>
                <a:gd name="connsiteY0" fmla="*/ 260059 h 520118"/>
                <a:gd name="connsiteX1" fmla="*/ 268573 w 528632"/>
                <a:gd name="connsiteY1" fmla="*/ 520118 h 520118"/>
                <a:gd name="connsiteX2" fmla="*/ 0 w 528632"/>
                <a:gd name="connsiteY2" fmla="*/ 520118 h 520118"/>
                <a:gd name="connsiteX3" fmla="*/ 0 w 528632"/>
                <a:gd name="connsiteY3" fmla="*/ 0 h 520118"/>
                <a:gd name="connsiteX4" fmla="*/ 268573 w 528632"/>
                <a:gd name="connsiteY4" fmla="*/ 0 h 520118"/>
                <a:gd name="connsiteX5" fmla="*/ 528632 w 528632"/>
                <a:gd name="connsiteY5" fmla="*/ 260059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2" h="520118">
                  <a:moveTo>
                    <a:pt x="528632" y="260059"/>
                  </a:moveTo>
                  <a:cubicBezTo>
                    <a:pt x="528632" y="403686"/>
                    <a:pt x="412200" y="520118"/>
                    <a:pt x="268573" y="520118"/>
                  </a:cubicBezTo>
                  <a:lnTo>
                    <a:pt x="0" y="520118"/>
                  </a:lnTo>
                  <a:lnTo>
                    <a:pt x="0" y="0"/>
                  </a:lnTo>
                  <a:lnTo>
                    <a:pt x="268573" y="0"/>
                  </a:lnTo>
                  <a:cubicBezTo>
                    <a:pt x="412200" y="0"/>
                    <a:pt x="528632" y="116432"/>
                    <a:pt x="528632" y="260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" dist="12700" algn="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87" name="文本框 186"/>
            <p:cNvSpPr txBox="1"/>
            <p:nvPr/>
          </p:nvSpPr>
          <p:spPr>
            <a:xfrm>
              <a:off x="2817" y="3163"/>
              <a:ext cx="3810" cy="866"/>
            </a:xfrm>
            <a:prstGeom prst="rect">
              <a:avLst/>
            </a:prstGeom>
            <a:noFill/>
            <a:ln w="12700" cmpd="sng"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pt-BR" sz="15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无需</a:t>
              </a:r>
              <a:r>
                <a:rPr lang="pt-BR" altLang="zh-CN" sz="15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创建盘点方案</a:t>
              </a:r>
              <a:endParaRPr lang="zh-CN" altLang="pt-BR" sz="15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/>
              <a:r>
                <a:rPr lang="pt-BR" altLang="zh-CN" sz="15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随时扫码自动生成盘点信息</a:t>
              </a:r>
            </a:p>
          </p:txBody>
        </p:sp>
      </p:grpSp>
      <p:sp>
        <p:nvSpPr>
          <p:cNvPr id="191" name="文本框 190"/>
          <p:cNvSpPr txBox="1"/>
          <p:nvPr/>
        </p:nvSpPr>
        <p:spPr>
          <a:xfrm>
            <a:off x="1813560" y="4779645"/>
            <a:ext cx="2786380" cy="55308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节省盘点工作时间</a:t>
            </a:r>
          </a:p>
          <a:p>
            <a:pPr algn="ctr"/>
            <a:r>
              <a:rPr lang="zh-CN" altLang="en-US" sz="15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轻松便捷地完成日常盘点工作</a:t>
            </a:r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53415" y="2505710"/>
            <a:ext cx="902335" cy="704850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63600" y="4613275"/>
            <a:ext cx="636270" cy="71945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1807210" y="3190875"/>
            <a:ext cx="2474595" cy="1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934210" y="5344795"/>
            <a:ext cx="2474595" cy="1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业务亮点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40360"/>
            <a:ext cx="2512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【移动电子盘点】</a:t>
            </a:r>
          </a:p>
        </p:txBody>
      </p:sp>
      <p:pic>
        <p:nvPicPr>
          <p:cNvPr id="2" name="图片 1" descr="5b43083fe5fbf95805a82ef3b26e8a70"/>
          <p:cNvPicPr>
            <a:picLocks noChangeAspect="1"/>
          </p:cNvPicPr>
          <p:nvPr/>
        </p:nvPicPr>
        <p:blipFill>
          <a:blip r:embed="rId41"/>
          <a:srcRect t="20562" b="25285"/>
          <a:stretch>
            <a:fillRect/>
          </a:stretch>
        </p:blipFill>
        <p:spPr>
          <a:xfrm>
            <a:off x="198755" y="4801235"/>
            <a:ext cx="4210050" cy="2279650"/>
          </a:xfrm>
          <a:prstGeom prst="rect">
            <a:avLst/>
          </a:prstGeom>
        </p:spPr>
      </p:pic>
      <p:grpSp>
        <p:nvGrpSpPr>
          <p:cNvPr id="244" name="组合 243"/>
          <p:cNvGrpSpPr/>
          <p:nvPr/>
        </p:nvGrpSpPr>
        <p:grpSpPr>
          <a:xfrm>
            <a:off x="476885" y="2186305"/>
            <a:ext cx="2806065" cy="4598035"/>
            <a:chOff x="7921" y="3473"/>
            <a:chExt cx="4419" cy="7241"/>
          </a:xfrm>
          <a:solidFill>
            <a:srgbClr val="002060"/>
          </a:solidFill>
        </p:grpSpPr>
        <p:sp>
          <p:nvSpPr>
            <p:cNvPr id="90" name="Freeform 33"/>
            <p:cNvSpPr/>
            <p:nvPr>
              <p:custDataLst>
                <p:tags r:id="rId25"/>
              </p:custDataLst>
            </p:nvPr>
          </p:nvSpPr>
          <p:spPr bwMode="auto">
            <a:xfrm>
              <a:off x="7921" y="3473"/>
              <a:ext cx="4419" cy="724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1" name="Freeform 34"/>
            <p:cNvSpPr/>
            <p:nvPr>
              <p:custDataLst>
                <p:tags r:id="rId26"/>
              </p:custDataLst>
            </p:nvPr>
          </p:nvSpPr>
          <p:spPr bwMode="auto">
            <a:xfrm>
              <a:off x="7949" y="3499"/>
              <a:ext cx="4368" cy="7182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2" name="Oval 35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091" y="3767"/>
              <a:ext cx="79" cy="92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3" name="Oval 3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091" y="3761"/>
              <a:ext cx="79" cy="92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4" name="Oval 3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102" y="3780"/>
              <a:ext cx="51" cy="52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5" name="Oval 3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114" y="3794"/>
              <a:ext cx="28" cy="26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6" name="Freeform 39"/>
            <p:cNvSpPr/>
            <p:nvPr>
              <p:custDataLst>
                <p:tags r:id="rId31"/>
              </p:custDataLst>
            </p:nvPr>
          </p:nvSpPr>
          <p:spPr bwMode="auto">
            <a:xfrm>
              <a:off x="10125" y="3807"/>
              <a:ext cx="6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TextBox 5"/>
            <p:cNvSpPr/>
            <p:nvPr>
              <p:custDataLst>
                <p:tags r:id="rId32"/>
              </p:custDataLst>
            </p:nvPr>
          </p:nvSpPr>
          <p:spPr>
            <a:xfrm>
              <a:off x="10006" y="3794"/>
              <a:ext cx="34" cy="39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6" name="TextBox 6"/>
            <p:cNvSpPr/>
            <p:nvPr>
              <p:custDataLst>
                <p:tags r:id="rId33"/>
              </p:custDataLst>
            </p:nvPr>
          </p:nvSpPr>
          <p:spPr>
            <a:xfrm>
              <a:off x="8187" y="4081"/>
              <a:ext cx="3892" cy="5992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7" name="TextBox 7"/>
            <p:cNvSpPr/>
            <p:nvPr>
              <p:custDataLst>
                <p:tags r:id="rId34"/>
              </p:custDataLst>
            </p:nvPr>
          </p:nvSpPr>
          <p:spPr>
            <a:xfrm>
              <a:off x="8204" y="4101"/>
              <a:ext cx="3852" cy="5946"/>
            </a:xfrm>
            <a:prstGeom prst="rect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100" name="Oval 43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9966" y="10204"/>
              <a:ext cx="329" cy="379"/>
            </a:xfrm>
            <a:prstGeom prst="ellipse">
              <a:avLst/>
            </a:pr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1" name="Freeform 44"/>
            <p:cNvSpPr/>
            <p:nvPr>
              <p:custDataLst>
                <p:tags r:id="rId36"/>
              </p:custDataLst>
            </p:nvPr>
          </p:nvSpPr>
          <p:spPr bwMode="auto">
            <a:xfrm>
              <a:off x="10046" y="10295"/>
              <a:ext cx="170" cy="19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46" name="图片 245" descr="电子盘点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56590" y="2585720"/>
            <a:ext cx="2459990" cy="3792220"/>
          </a:xfrm>
          <a:prstGeom prst="rect">
            <a:avLst/>
          </a:prstGeom>
        </p:spPr>
      </p:pic>
      <p:grpSp>
        <p:nvGrpSpPr>
          <p:cNvPr id="248" name="组合 247"/>
          <p:cNvGrpSpPr/>
          <p:nvPr/>
        </p:nvGrpSpPr>
        <p:grpSpPr>
          <a:xfrm>
            <a:off x="3844925" y="4056380"/>
            <a:ext cx="3240024" cy="2142490"/>
            <a:chOff x="5379" y="6912"/>
            <a:chExt cx="4742" cy="3374"/>
          </a:xfrm>
          <a:solidFill>
            <a:srgbClr val="002060"/>
          </a:solidFill>
        </p:grpSpPr>
        <p:grpSp>
          <p:nvGrpSpPr>
            <p:cNvPr id="242" name="组合 241"/>
            <p:cNvGrpSpPr/>
            <p:nvPr/>
          </p:nvGrpSpPr>
          <p:grpSpPr>
            <a:xfrm>
              <a:off x="5379" y="6912"/>
              <a:ext cx="4742" cy="3374"/>
              <a:chOff x="12912" y="5104"/>
              <a:chExt cx="4742" cy="2700"/>
            </a:xfrm>
            <a:grpFill/>
          </p:grpSpPr>
          <p:sp>
            <p:nvSpPr>
              <p:cNvPr id="109" name="Freeform 33"/>
              <p:cNvSpPr/>
              <p:nvPr>
                <p:custDataLst>
                  <p:tags r:id="rId13"/>
                </p:custDataLst>
              </p:nvPr>
            </p:nvSpPr>
            <p:spPr bwMode="auto">
              <a:xfrm rot="16200000">
                <a:off x="13933" y="4083"/>
                <a:ext cx="2700" cy="4742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0" name="Freeform 34"/>
              <p:cNvSpPr/>
              <p:nvPr>
                <p:custDataLst>
                  <p:tags r:id="rId14"/>
                </p:custDataLst>
              </p:nvPr>
            </p:nvSpPr>
            <p:spPr bwMode="auto">
              <a:xfrm rot="16200000">
                <a:off x="13946" y="4101"/>
                <a:ext cx="2670" cy="4703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1" name="Oval 35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 rot="16200000">
                <a:off x="13111" y="6425"/>
                <a:ext cx="48" cy="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3" name="Oval 36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 rot="16200000">
                <a:off x="13106" y="6425"/>
                <a:ext cx="48" cy="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4" name="Oval 37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 rot="16200000">
                <a:off x="13115" y="6439"/>
                <a:ext cx="32" cy="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5" name="Oval 38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 rot="16200000">
                <a:off x="13122" y="6448"/>
                <a:ext cx="18" cy="1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39"/>
              <p:cNvSpPr/>
              <p:nvPr>
                <p:custDataLst>
                  <p:tags r:id="rId19"/>
                </p:custDataLst>
              </p:nvPr>
            </p:nvSpPr>
            <p:spPr bwMode="auto">
              <a:xfrm rot="16200000">
                <a:off x="13131" y="6454"/>
                <a:ext cx="4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27" name="TextBox 5"/>
              <p:cNvSpPr/>
              <p:nvPr>
                <p:custDataLst>
                  <p:tags r:id="rId20"/>
                </p:custDataLst>
              </p:nvPr>
            </p:nvSpPr>
            <p:spPr>
              <a:xfrm rot="16200000">
                <a:off x="13125" y="6507"/>
                <a:ext cx="21" cy="2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TextBox 6"/>
              <p:cNvSpPr/>
              <p:nvPr>
                <p:custDataLst>
                  <p:tags r:id="rId21"/>
                </p:custDataLst>
              </p:nvPr>
            </p:nvSpPr>
            <p:spPr>
              <a:xfrm rot="16200000">
                <a:off x="14083" y="4491"/>
                <a:ext cx="2379" cy="392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TextBox 7"/>
              <p:cNvSpPr/>
              <p:nvPr>
                <p:custDataLst>
                  <p:tags r:id="rId22"/>
                </p:custDataLst>
              </p:nvPr>
            </p:nvSpPr>
            <p:spPr>
              <a:xfrm rot="16200000">
                <a:off x="14093" y="4507"/>
                <a:ext cx="2354" cy="38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Oval 43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 rot="16200000">
                <a:off x="17344" y="6330"/>
                <a:ext cx="201" cy="24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31" name="Freeform 44"/>
              <p:cNvSpPr/>
              <p:nvPr>
                <p:custDataLst>
                  <p:tags r:id="rId24"/>
                </p:custDataLst>
              </p:nvPr>
            </p:nvSpPr>
            <p:spPr bwMode="auto">
              <a:xfrm rot="16200000">
                <a:off x="17392" y="6390"/>
                <a:ext cx="104" cy="128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247" name="Picture 2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" y="7129"/>
              <a:ext cx="3895" cy="294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grpSp>
        <p:nvGrpSpPr>
          <p:cNvPr id="265" name="组合 264"/>
          <p:cNvGrpSpPr/>
          <p:nvPr/>
        </p:nvGrpSpPr>
        <p:grpSpPr>
          <a:xfrm>
            <a:off x="7289800" y="4056380"/>
            <a:ext cx="3239770" cy="2142490"/>
            <a:chOff x="10844" y="6895"/>
            <a:chExt cx="5102" cy="3374"/>
          </a:xfrm>
          <a:solidFill>
            <a:srgbClr val="002060"/>
          </a:solidFill>
        </p:grpSpPr>
        <p:grpSp>
          <p:nvGrpSpPr>
            <p:cNvPr id="250" name="组合 249"/>
            <p:cNvGrpSpPr/>
            <p:nvPr/>
          </p:nvGrpSpPr>
          <p:grpSpPr>
            <a:xfrm>
              <a:off x="10844" y="6895"/>
              <a:ext cx="5102" cy="3374"/>
              <a:chOff x="12912" y="5104"/>
              <a:chExt cx="4742" cy="2700"/>
            </a:xfrm>
            <a:grpFill/>
          </p:grpSpPr>
          <p:sp>
            <p:nvSpPr>
              <p:cNvPr id="251" name="Freeform 33"/>
              <p:cNvSpPr/>
              <p:nvPr>
                <p:custDataLst>
                  <p:tags r:id="rId1"/>
                </p:custDataLst>
              </p:nvPr>
            </p:nvSpPr>
            <p:spPr bwMode="auto">
              <a:xfrm rot="16200000">
                <a:off x="13933" y="4083"/>
                <a:ext cx="2700" cy="4742"/>
              </a:xfrm>
              <a:custGeom>
                <a:avLst/>
                <a:gdLst>
                  <a:gd name="T0" fmla="*/ 834 w 834"/>
                  <a:gd name="T1" fmla="*/ 1133 h 1183"/>
                  <a:gd name="T2" fmla="*/ 785 w 834"/>
                  <a:gd name="T3" fmla="*/ 1183 h 1183"/>
                  <a:gd name="T4" fmla="*/ 50 w 834"/>
                  <a:gd name="T5" fmla="*/ 1183 h 1183"/>
                  <a:gd name="T6" fmla="*/ 0 w 834"/>
                  <a:gd name="T7" fmla="*/ 1133 h 1183"/>
                  <a:gd name="T8" fmla="*/ 0 w 834"/>
                  <a:gd name="T9" fmla="*/ 49 h 1183"/>
                  <a:gd name="T10" fmla="*/ 50 w 834"/>
                  <a:gd name="T11" fmla="*/ 0 h 1183"/>
                  <a:gd name="T12" fmla="*/ 785 w 834"/>
                  <a:gd name="T13" fmla="*/ 0 h 1183"/>
                  <a:gd name="T14" fmla="*/ 834 w 834"/>
                  <a:gd name="T15" fmla="*/ 49 h 1183"/>
                  <a:gd name="T16" fmla="*/ 834 w 834"/>
                  <a:gd name="T17" fmla="*/ 113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1183">
                    <a:moveTo>
                      <a:pt x="834" y="1133"/>
                    </a:moveTo>
                    <a:cubicBezTo>
                      <a:pt x="834" y="1160"/>
                      <a:pt x="812" y="1183"/>
                      <a:pt x="785" y="1183"/>
                    </a:cubicBezTo>
                    <a:cubicBezTo>
                      <a:pt x="50" y="1183"/>
                      <a:pt x="50" y="1183"/>
                      <a:pt x="50" y="1183"/>
                    </a:cubicBezTo>
                    <a:cubicBezTo>
                      <a:pt x="22" y="1183"/>
                      <a:pt x="0" y="1160"/>
                      <a:pt x="0" y="113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5" y="0"/>
                      <a:pt x="785" y="0"/>
                      <a:pt x="785" y="0"/>
                    </a:cubicBezTo>
                    <a:cubicBezTo>
                      <a:pt x="812" y="0"/>
                      <a:pt x="834" y="22"/>
                      <a:pt x="834" y="49"/>
                    </a:cubicBezTo>
                    <a:cubicBezTo>
                      <a:pt x="834" y="1133"/>
                      <a:pt x="834" y="1133"/>
                      <a:pt x="834" y="113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2" name="Freeform 34"/>
              <p:cNvSpPr/>
              <p:nvPr>
                <p:custDataLst>
                  <p:tags r:id="rId2"/>
                </p:custDataLst>
              </p:nvPr>
            </p:nvSpPr>
            <p:spPr bwMode="auto">
              <a:xfrm rot="16200000">
                <a:off x="13946" y="4101"/>
                <a:ext cx="2670" cy="4703"/>
              </a:xfrm>
              <a:custGeom>
                <a:avLst/>
                <a:gdLst>
                  <a:gd name="T0" fmla="*/ 45 w 825"/>
                  <a:gd name="T1" fmla="*/ 1174 h 1174"/>
                  <a:gd name="T2" fmla="*/ 0 w 825"/>
                  <a:gd name="T3" fmla="*/ 1129 h 1174"/>
                  <a:gd name="T4" fmla="*/ 0 w 825"/>
                  <a:gd name="T5" fmla="*/ 45 h 1174"/>
                  <a:gd name="T6" fmla="*/ 45 w 825"/>
                  <a:gd name="T7" fmla="*/ 0 h 1174"/>
                  <a:gd name="T8" fmla="*/ 780 w 825"/>
                  <a:gd name="T9" fmla="*/ 0 h 1174"/>
                  <a:gd name="T10" fmla="*/ 825 w 825"/>
                  <a:gd name="T11" fmla="*/ 45 h 1174"/>
                  <a:gd name="T12" fmla="*/ 825 w 825"/>
                  <a:gd name="T13" fmla="*/ 1129 h 1174"/>
                  <a:gd name="T14" fmla="*/ 780 w 825"/>
                  <a:gd name="T15" fmla="*/ 1174 h 1174"/>
                  <a:gd name="T16" fmla="*/ 45 w 825"/>
                  <a:gd name="T17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1174">
                    <a:moveTo>
                      <a:pt x="45" y="1174"/>
                    </a:moveTo>
                    <a:cubicBezTo>
                      <a:pt x="20" y="1174"/>
                      <a:pt x="0" y="1154"/>
                      <a:pt x="0" y="11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805" y="0"/>
                      <a:pt x="825" y="21"/>
                      <a:pt x="825" y="45"/>
                    </a:cubicBezTo>
                    <a:cubicBezTo>
                      <a:pt x="825" y="1129"/>
                      <a:pt x="825" y="1129"/>
                      <a:pt x="825" y="1129"/>
                    </a:cubicBezTo>
                    <a:cubicBezTo>
                      <a:pt x="825" y="1154"/>
                      <a:pt x="805" y="1174"/>
                      <a:pt x="780" y="1174"/>
                    </a:cubicBezTo>
                    <a:cubicBezTo>
                      <a:pt x="45" y="1174"/>
                      <a:pt x="45" y="1174"/>
                      <a:pt x="45" y="117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3" name="Oval 35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rot="16200000">
                <a:off x="13111" y="6425"/>
                <a:ext cx="48" cy="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4" name="Oval 36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 rot="16200000">
                <a:off x="13106" y="6425"/>
                <a:ext cx="48" cy="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5" name="Oval 37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 rot="16200000">
                <a:off x="13115" y="6439"/>
                <a:ext cx="32" cy="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6" name="Oval 3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 rot="16200000">
                <a:off x="13122" y="6448"/>
                <a:ext cx="18" cy="1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7" name="Freeform 39"/>
              <p:cNvSpPr/>
              <p:nvPr>
                <p:custDataLst>
                  <p:tags r:id="rId7"/>
                </p:custDataLst>
              </p:nvPr>
            </p:nvSpPr>
            <p:spPr bwMode="auto">
              <a:xfrm rot="16200000">
                <a:off x="13131" y="6454"/>
                <a:ext cx="4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8" name="TextBox 5"/>
              <p:cNvSpPr/>
              <p:nvPr>
                <p:custDataLst>
                  <p:tags r:id="rId8"/>
                </p:custDataLst>
              </p:nvPr>
            </p:nvSpPr>
            <p:spPr>
              <a:xfrm rot="16200000">
                <a:off x="13125" y="6507"/>
                <a:ext cx="21" cy="2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TextBox 6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14083" y="4491"/>
                <a:ext cx="2379" cy="392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TextBox 7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14093" y="4507"/>
                <a:ext cx="2354" cy="38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/>
                <a:endParaRPr lang="zh-CN" altLang="en-US" sz="2150">
                  <a:solidFill>
                    <a:srgbClr val="000000"/>
                  </a:solidFill>
                </a:endParaRPr>
              </a:p>
            </p:txBody>
          </p:sp>
          <p:sp>
            <p:nvSpPr>
              <p:cNvPr id="261" name="Oval 4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 rot="16200000">
                <a:off x="17344" y="6330"/>
                <a:ext cx="201" cy="24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62" name="Freeform 44"/>
              <p:cNvSpPr/>
              <p:nvPr>
                <p:custDataLst>
                  <p:tags r:id="rId12"/>
                </p:custDataLst>
              </p:nvPr>
            </p:nvSpPr>
            <p:spPr bwMode="auto">
              <a:xfrm rot="16200000">
                <a:off x="17392" y="6390"/>
                <a:ext cx="104" cy="128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45714" tIns="22857" rIns="45714" bIns="22857"/>
              <a:lstStyle/>
              <a:p>
                <a:pPr defTabSz="544195"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15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" y="7112"/>
              <a:ext cx="4234" cy="294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307" name="矩形 51" descr="KSO_WM_UNIT_INDEX=1_2_1&amp;KSO_WM_UNIT_TYPE=n_h_f&amp;KSO_WM_UNIT_ID=wpsdiag20161018_5*n_h_f*1_2_1&amp;KSO_WM_UNIT_LAYERLEVEL=1_1_1&amp;KSO_WM_UNIT_HIGHLIGHT=0&amp;KSO_WM_UNIT_CLEAR=0&amp;KSO_WM_UNIT_COMPATIBLE=0&amp;KSO_WM_UNIT_PRESET_TEXT=LOREM&amp;KSO_WM_UNIT_VALUE=12&amp;KSO_WM_TAG_VERSION=1.0&amp;KSO_WM_BEAUTIFY_FLAG=#wm#&amp;KSO_WM_TEMPLATE_CATEGORY=wpsdiag&amp;KSO_WM_TEMPLATE_INDEX=20161018&amp;KSO_WM_SLIDE_ITEM_CNT=5&amp;KSO_WM_DIAGRAM_GROUP_CODE=n1_1&amp;KSO_WM_UNIT_TEXT_FILL_FORE_SCHEMECOLOR_INDEX=12&amp;KSO_WM_UNIT_TEXT_FILL_TYPE=1"/>
          <p:cNvSpPr/>
          <p:nvPr/>
        </p:nvSpPr>
        <p:spPr>
          <a:xfrm>
            <a:off x="3856990" y="1370330"/>
            <a:ext cx="7437755" cy="21304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zh-CN" altLang="en-US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满足</a:t>
            </a:r>
            <a:r>
              <a:rPr lang="en-US" altLang="zh-CN" sz="1600" b="1" kern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库存信息量巨大的业务场景，提高盘点效率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提交后自动生成盘点差异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扫码盘点，实盘数量自动累加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允许重复盘点提示控制方式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◎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无需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打印盘点单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，不用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手写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盘点数据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，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系统自动计算并分配生成电子盘点清单</a:t>
            </a:r>
            <a:endParaRPr lang="en-US" altLang="zh-CN" sz="1600" b="1" kern="1200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939165" y="3841115"/>
            <a:ext cx="450850" cy="3124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01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980180" y="3634740"/>
            <a:ext cx="7271385" cy="1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0B8E0">
                <a:alpha val="100000"/>
              </a:srgbClr>
            </a:gs>
            <a:gs pos="0">
              <a:schemeClr val="bg1"/>
            </a:gs>
            <a:gs pos="27000">
              <a:srgbClr val="0070C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915" y="224790"/>
            <a:ext cx="3218180" cy="706120"/>
            <a:chOff x="329" y="354"/>
            <a:chExt cx="5068" cy="11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" y="354"/>
              <a:ext cx="1617" cy="1112"/>
            </a:xfrm>
            <a:prstGeom prst="rect">
              <a:avLst/>
            </a:prstGeom>
          </p:spPr>
        </p:pic>
        <p:sp>
          <p:nvSpPr>
            <p:cNvPr id="1048594" name="矩形 39"/>
            <p:cNvSpPr/>
            <p:nvPr/>
          </p:nvSpPr>
          <p:spPr>
            <a:xfrm>
              <a:off x="1767" y="451"/>
              <a:ext cx="363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sz="3200" b="1" dirty="0">
                  <a:solidFill>
                    <a:srgbClr val="518A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News Gothic MT" charset="0"/>
                </a:rPr>
                <a:t>业务亮点</a:t>
              </a:r>
            </a:p>
          </p:txBody>
        </p:sp>
      </p:grpSp>
      <p:pic>
        <p:nvPicPr>
          <p:cNvPr id="306" name="图片 30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673" y="340043"/>
            <a:ext cx="1232535" cy="475615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2945130" y="355600"/>
            <a:ext cx="2639695" cy="486410"/>
          </a:xfrm>
          <a:prstGeom prst="round2DiagRect">
            <a:avLst/>
          </a:prstGeom>
          <a:solidFill>
            <a:srgbClr val="51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【移动工单领料出库】</a:t>
            </a:r>
          </a:p>
        </p:txBody>
      </p:sp>
      <p:grpSp>
        <p:nvGrpSpPr>
          <p:cNvPr id="593" name="组合 592"/>
          <p:cNvGrpSpPr/>
          <p:nvPr/>
        </p:nvGrpSpPr>
        <p:grpSpPr>
          <a:xfrm rot="16200000">
            <a:off x="7673340" y="600075"/>
            <a:ext cx="2662555" cy="3741425"/>
            <a:chOff x="7921" y="3473"/>
            <a:chExt cx="4419" cy="7241"/>
          </a:xfrm>
        </p:grpSpPr>
        <p:sp>
          <p:nvSpPr>
            <p:cNvPr id="594" name="Freeform 33"/>
            <p:cNvSpPr/>
            <p:nvPr>
              <p:custDataLst>
                <p:tags r:id="rId18"/>
              </p:custDataLst>
            </p:nvPr>
          </p:nvSpPr>
          <p:spPr bwMode="auto">
            <a:xfrm>
              <a:off x="7921" y="3473"/>
              <a:ext cx="4419" cy="724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95" name="Freeform 34"/>
            <p:cNvSpPr/>
            <p:nvPr>
              <p:custDataLst>
                <p:tags r:id="rId19"/>
              </p:custDataLst>
            </p:nvPr>
          </p:nvSpPr>
          <p:spPr bwMode="auto">
            <a:xfrm>
              <a:off x="7949" y="3499"/>
              <a:ext cx="4368" cy="7182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96" name="Oval 3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0091" y="3767"/>
              <a:ext cx="79" cy="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97" name="Oval 36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0091" y="3761"/>
              <a:ext cx="79" cy="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98" name="Oval 37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0102" y="3780"/>
              <a:ext cx="51" cy="5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99" name="Oval 3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0114" y="3794"/>
              <a:ext cx="28" cy="26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0" name="Freeform 39"/>
            <p:cNvSpPr/>
            <p:nvPr>
              <p:custDataLst>
                <p:tags r:id="rId24"/>
              </p:custDataLst>
            </p:nvPr>
          </p:nvSpPr>
          <p:spPr bwMode="auto">
            <a:xfrm>
              <a:off x="10125" y="3807"/>
              <a:ext cx="6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1" name="TextBox 5"/>
            <p:cNvSpPr/>
            <p:nvPr>
              <p:custDataLst>
                <p:tags r:id="rId25"/>
              </p:custDataLst>
            </p:nvPr>
          </p:nvSpPr>
          <p:spPr>
            <a:xfrm>
              <a:off x="10006" y="3794"/>
              <a:ext cx="34" cy="39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02" name="TextBox 6"/>
            <p:cNvSpPr/>
            <p:nvPr>
              <p:custDataLst>
                <p:tags r:id="rId26"/>
              </p:custDataLst>
            </p:nvPr>
          </p:nvSpPr>
          <p:spPr>
            <a:xfrm>
              <a:off x="8187" y="4081"/>
              <a:ext cx="3892" cy="5992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03" name="TextBox 7"/>
            <p:cNvSpPr/>
            <p:nvPr>
              <p:custDataLst>
                <p:tags r:id="rId27"/>
              </p:custDataLst>
            </p:nvPr>
          </p:nvSpPr>
          <p:spPr>
            <a:xfrm>
              <a:off x="8204" y="4101"/>
              <a:ext cx="3852" cy="5946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04" name="Oval 4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9966" y="10204"/>
              <a:ext cx="329" cy="37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5" name="Freeform 44"/>
            <p:cNvSpPr/>
            <p:nvPr>
              <p:custDataLst>
                <p:tags r:id="rId29"/>
              </p:custDataLst>
            </p:nvPr>
          </p:nvSpPr>
          <p:spPr bwMode="auto">
            <a:xfrm>
              <a:off x="10046" y="10295"/>
              <a:ext cx="170" cy="19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608" name="组合 607"/>
          <p:cNvGrpSpPr/>
          <p:nvPr/>
        </p:nvGrpSpPr>
        <p:grpSpPr>
          <a:xfrm rot="16200000">
            <a:off x="7684135" y="3350260"/>
            <a:ext cx="2662555" cy="3741425"/>
            <a:chOff x="7921" y="3473"/>
            <a:chExt cx="4419" cy="7241"/>
          </a:xfrm>
        </p:grpSpPr>
        <p:sp>
          <p:nvSpPr>
            <p:cNvPr id="609" name="Freeform 33"/>
            <p:cNvSpPr/>
            <p:nvPr>
              <p:custDataLst>
                <p:tags r:id="rId6"/>
              </p:custDataLst>
            </p:nvPr>
          </p:nvSpPr>
          <p:spPr bwMode="auto">
            <a:xfrm>
              <a:off x="7921" y="3473"/>
              <a:ext cx="4419" cy="724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0" name="Freeform 34"/>
            <p:cNvSpPr/>
            <p:nvPr>
              <p:custDataLst>
                <p:tags r:id="rId7"/>
              </p:custDataLst>
            </p:nvPr>
          </p:nvSpPr>
          <p:spPr bwMode="auto">
            <a:xfrm>
              <a:off x="7949" y="3499"/>
              <a:ext cx="4368" cy="7182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1" name="Oval 3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091" y="3767"/>
              <a:ext cx="79" cy="92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2" name="Oval 3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091" y="3761"/>
              <a:ext cx="79" cy="9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3" name="Oval 37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102" y="3780"/>
              <a:ext cx="51" cy="5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4" name="Oval 38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114" y="3794"/>
              <a:ext cx="28" cy="26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5" name="Freeform 39"/>
            <p:cNvSpPr/>
            <p:nvPr>
              <p:custDataLst>
                <p:tags r:id="rId12"/>
              </p:custDataLst>
            </p:nvPr>
          </p:nvSpPr>
          <p:spPr bwMode="auto">
            <a:xfrm>
              <a:off x="10125" y="3807"/>
              <a:ext cx="6" cy="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6" name="TextBox 5"/>
            <p:cNvSpPr/>
            <p:nvPr>
              <p:custDataLst>
                <p:tags r:id="rId13"/>
              </p:custDataLst>
            </p:nvPr>
          </p:nvSpPr>
          <p:spPr>
            <a:xfrm>
              <a:off x="10006" y="3794"/>
              <a:ext cx="34" cy="39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17" name="TextBox 6"/>
            <p:cNvSpPr/>
            <p:nvPr>
              <p:custDataLst>
                <p:tags r:id="rId14"/>
              </p:custDataLst>
            </p:nvPr>
          </p:nvSpPr>
          <p:spPr>
            <a:xfrm>
              <a:off x="8187" y="4081"/>
              <a:ext cx="3892" cy="5992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18" name="TextBox 7"/>
            <p:cNvSpPr/>
            <p:nvPr>
              <p:custDataLst>
                <p:tags r:id="rId15"/>
              </p:custDataLst>
            </p:nvPr>
          </p:nvSpPr>
          <p:spPr>
            <a:xfrm>
              <a:off x="8204" y="4101"/>
              <a:ext cx="3852" cy="5946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/>
              <a:endParaRPr lang="zh-CN" altLang="en-US" sz="2150">
                <a:solidFill>
                  <a:srgbClr val="000000"/>
                </a:solidFill>
              </a:endParaRPr>
            </a:p>
          </p:txBody>
        </p:sp>
        <p:sp>
          <p:nvSpPr>
            <p:cNvPr id="619" name="Oval 4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966" y="10204"/>
              <a:ext cx="329" cy="37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20" name="Freeform 44"/>
            <p:cNvSpPr/>
            <p:nvPr>
              <p:custDataLst>
                <p:tags r:id="rId17"/>
              </p:custDataLst>
            </p:nvPr>
          </p:nvSpPr>
          <p:spPr bwMode="auto">
            <a:xfrm>
              <a:off x="10046" y="10295"/>
              <a:ext cx="170" cy="196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lIns="45714" tIns="22857" rIns="45714" bIns="22857"/>
            <a:lstStyle/>
            <a:p>
              <a:pPr defTabSz="544195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15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621" name="Picture 3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1296670"/>
            <a:ext cx="3106420" cy="233426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innerShdw blurRad="114300">
              <a:schemeClr val="bg1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05" y="4060190"/>
            <a:ext cx="3085465" cy="23221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schemeClr val="bg1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1522566" y="1837493"/>
            <a:ext cx="4946718" cy="4483932"/>
            <a:chOff x="1032" y="2909"/>
            <a:chExt cx="9190" cy="7194"/>
          </a:xfrm>
        </p:grpSpPr>
        <p:sp>
          <p:nvSpPr>
            <p:cNvPr id="525" name="矩形 129" descr="KSO_WM_UNIT_INDEX=1_2_5&amp;KSO_WM_UNIT_TYPE=n_h_f&amp;KSO_WM_UNIT_ID=wpsdiag20161028_2*n_h_f*1_2_5&amp;KSO_WM_UNIT_LAYERLEVEL=1_1_1&amp;KSO_WM_UNIT_HIGHLIGHT=0&amp;KSO_WM_UNIT_CLEAR=0&amp;KSO_WM_UNIT_COMPATIBLE=0&amp;KSO_WM_UNIT_PRESET_TEXT=LOREM IPSUM&amp;KSO_WM_UNIT_VALUE=7&amp;KSO_WM_TAG_VERSION=1.0&amp;KSO_WM_BEAUTIFY_FLAG=#wm#&amp;KSO_WM_TEMPLATE_CATEGORY=wpsdiag&amp;KSO_WM_TEMPLATE_INDEX=20161028&amp;KSO_WM_SLIDE_ITEM_CNT=5&amp;KSO_WM_DIAGRAM_GROUP_CODE=n1_1&amp;KSO_WM_UNIT_TEXT_FILL_FORE_SCHEMECOLOR_INDEX=13&amp;KSO_WM_UNIT_TEXT_FILL_TYPE=1"/>
            <p:cNvSpPr/>
            <p:nvPr/>
          </p:nvSpPr>
          <p:spPr>
            <a:xfrm rot="21600000">
              <a:off x="5918" y="5988"/>
              <a:ext cx="4048" cy="848"/>
            </a:xfrm>
            <a:prstGeom prst="rect">
              <a:avLst/>
            </a:prstGeom>
          </p:spPr>
          <p:txBody>
            <a:bodyPr rot="0" spcFirstLastPara="0" vert="horz" wrap="square" lIns="42185" tIns="21093" rIns="42185" bIns="21093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2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7" name="矩形 129" descr="KSO_WM_UNIT_INDEX=1_2_5&amp;KSO_WM_UNIT_TYPE=n_h_f&amp;KSO_WM_UNIT_ID=wpsdiag20161028_2*n_h_f*1_2_5&amp;KSO_WM_UNIT_LAYERLEVEL=1_1_1&amp;KSO_WM_UNIT_HIGHLIGHT=0&amp;KSO_WM_UNIT_CLEAR=0&amp;KSO_WM_UNIT_COMPATIBLE=0&amp;KSO_WM_UNIT_PRESET_TEXT=LOREM IPSUM&amp;KSO_WM_UNIT_VALUE=7&amp;KSO_WM_TAG_VERSION=1.0&amp;KSO_WM_BEAUTIFY_FLAG=#wm#&amp;KSO_WM_TEMPLATE_CATEGORY=wpsdiag&amp;KSO_WM_TEMPLATE_INDEX=20161028&amp;KSO_WM_SLIDE_ITEM_CNT=5&amp;KSO_WM_DIAGRAM_GROUP_CODE=n1_1&amp;KSO_WM_UNIT_TEXT_FILL_FORE_SCHEMECOLOR_INDEX=13&amp;KSO_WM_UNIT_TEXT_FILL_TYPE=1"/>
            <p:cNvSpPr/>
            <p:nvPr/>
          </p:nvSpPr>
          <p:spPr>
            <a:xfrm rot="21600000">
              <a:off x="1313" y="6675"/>
              <a:ext cx="4802" cy="848"/>
            </a:xfrm>
            <a:prstGeom prst="rect">
              <a:avLst/>
            </a:prstGeom>
          </p:spPr>
          <p:txBody>
            <a:bodyPr rot="0" spcFirstLastPara="0" vert="horz" wrap="square" lIns="42185" tIns="21093" rIns="42185" bIns="21093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2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8" name="矩形 129" descr="KSO_WM_UNIT_INDEX=1_2_5&amp;KSO_WM_UNIT_TYPE=n_h_f&amp;KSO_WM_UNIT_ID=wpsdiag20161028_2*n_h_f*1_2_5&amp;KSO_WM_UNIT_LAYERLEVEL=1_1_1&amp;KSO_WM_UNIT_HIGHLIGHT=0&amp;KSO_WM_UNIT_CLEAR=0&amp;KSO_WM_UNIT_COMPATIBLE=0&amp;KSO_WM_UNIT_PRESET_TEXT=LOREM IPSUM&amp;KSO_WM_UNIT_VALUE=7&amp;KSO_WM_TAG_VERSION=1.0&amp;KSO_WM_BEAUTIFY_FLAG=#wm#&amp;KSO_WM_TEMPLATE_CATEGORY=wpsdiag&amp;KSO_WM_TEMPLATE_INDEX=20161028&amp;KSO_WM_SLIDE_ITEM_CNT=5&amp;KSO_WM_DIAGRAM_GROUP_CODE=n1_1&amp;KSO_WM_UNIT_TEXT_FILL_FORE_SCHEMECOLOR_INDEX=13&amp;KSO_WM_UNIT_TEXT_FILL_TYPE=1"/>
            <p:cNvSpPr/>
            <p:nvPr/>
          </p:nvSpPr>
          <p:spPr>
            <a:xfrm rot="21600000">
              <a:off x="1313" y="7802"/>
              <a:ext cx="3717" cy="848"/>
            </a:xfrm>
            <a:prstGeom prst="rect">
              <a:avLst/>
            </a:prstGeom>
          </p:spPr>
          <p:txBody>
            <a:bodyPr rot="0" spcFirstLastPara="0" vert="horz" wrap="square" lIns="42185" tIns="21093" rIns="42185" bIns="21093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2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9" name="矩形 129" descr="KSO_WM_UNIT_INDEX=1_2_5&amp;KSO_WM_UNIT_TYPE=n_h_f&amp;KSO_WM_UNIT_ID=wpsdiag20161028_2*n_h_f*1_2_5&amp;KSO_WM_UNIT_LAYERLEVEL=1_1_1&amp;KSO_WM_UNIT_HIGHLIGHT=0&amp;KSO_WM_UNIT_CLEAR=0&amp;KSO_WM_UNIT_COMPATIBLE=0&amp;KSO_WM_UNIT_PRESET_TEXT=LOREM IPSUM&amp;KSO_WM_UNIT_VALUE=7&amp;KSO_WM_TAG_VERSION=1.0&amp;KSO_WM_BEAUTIFY_FLAG=#wm#&amp;KSO_WM_TEMPLATE_CATEGORY=wpsdiag&amp;KSO_WM_TEMPLATE_INDEX=20161028&amp;KSO_WM_SLIDE_ITEM_CNT=5&amp;KSO_WM_DIAGRAM_GROUP_CODE=n1_1&amp;KSO_WM_UNIT_TEXT_FILL_FORE_SCHEMECOLOR_INDEX=13&amp;KSO_WM_UNIT_TEXT_FILL_TYPE=1"/>
            <p:cNvSpPr/>
            <p:nvPr/>
          </p:nvSpPr>
          <p:spPr>
            <a:xfrm rot="21600000">
              <a:off x="1404" y="9255"/>
              <a:ext cx="3453" cy="848"/>
            </a:xfrm>
            <a:prstGeom prst="rect">
              <a:avLst/>
            </a:prstGeom>
          </p:spPr>
          <p:txBody>
            <a:bodyPr rot="0" spcFirstLastPara="0" vert="horz" wrap="square" lIns="42185" tIns="21093" rIns="42185" bIns="21093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2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32" y="2909"/>
              <a:ext cx="9190" cy="6676"/>
              <a:chOff x="1898" y="2955"/>
              <a:chExt cx="7605" cy="6676"/>
            </a:xfrm>
          </p:grpSpPr>
          <p:sp>
            <p:nvSpPr>
              <p:cNvPr id="9" name="矩形 8"/>
              <p:cNvSpPr/>
              <p:nvPr>
                <p:custDataLst>
                  <p:tags r:id="rId1"/>
                </p:custDataLst>
              </p:nvPr>
            </p:nvSpPr>
            <p:spPr>
              <a:xfrm>
                <a:off x="1898" y="2955"/>
                <a:ext cx="7605" cy="9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◎ 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支持生产工单基于不同算法的多种领料方式</a:t>
                </a:r>
                <a:endParaRPr lang="en-US" altLang="zh-CN" sz="1600" b="1" kern="12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   （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按欠料、按库存、齐套补、配套领</a:t>
                </a:r>
                <a:r>
                  <a:rPr lang="zh-CN" altLang="en-US" sz="1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）</a:t>
                </a:r>
              </a:p>
            </p:txBody>
          </p:sp>
          <p:sp>
            <p:nvSpPr>
              <p:cNvPr id="12" name="矩形 11"/>
              <p:cNvSpPr/>
              <p:nvPr>
                <p:custDataLst>
                  <p:tags r:id="rId2"/>
                </p:custDataLst>
              </p:nvPr>
            </p:nvSpPr>
            <p:spPr>
              <a:xfrm>
                <a:off x="1898" y="5828"/>
                <a:ext cx="7605" cy="9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◎ 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支持默认匹配工单成本对象或共耗成本对象</a:t>
                </a:r>
              </a:p>
            </p:txBody>
          </p:sp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1898" y="7265"/>
                <a:ext cx="7605" cy="9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◎ 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支持自动匹配最近单位成本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回填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算法</a:t>
                </a:r>
              </a:p>
            </p:txBody>
          </p:sp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1898" y="8701"/>
                <a:ext cx="7605" cy="9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◎ </a:t>
                </a:r>
                <a:r>
                  <a:rPr lang="en-US" altLang="zh-CN" sz="1600" b="1" dirty="0" err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控制非生产部门领用</a:t>
                </a:r>
                <a:r>
                  <a:rPr lang="en-US" altLang="zh-CN" sz="1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……</a:t>
                </a:r>
              </a:p>
            </p:txBody>
          </p:sp>
          <p:sp>
            <p:nvSpPr>
              <p:cNvPr id="21" name="矩形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1898" y="4391"/>
                <a:ext cx="7605" cy="9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◎ </a:t>
                </a:r>
                <a:r>
                  <a:rPr lang="en-US" altLang="zh-CN" sz="1600" b="1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/>
                    <a:sym typeface="Times New Roman" panose="02020603050405020304"/>
                  </a:rPr>
                  <a:t>支持领料时动态查询库存数量信息</a:t>
                </a:r>
              </a:p>
            </p:txBody>
          </p:sp>
        </p:grpSp>
      </p:grpSp>
      <p:cxnSp>
        <p:nvCxnSpPr>
          <p:cNvPr id="2" name="直接连接符 1"/>
          <p:cNvCxnSpPr/>
          <p:nvPr/>
        </p:nvCxnSpPr>
        <p:spPr>
          <a:xfrm flipV="1">
            <a:off x="1772920" y="2496185"/>
            <a:ext cx="4191635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1772920" y="5071745"/>
            <a:ext cx="4191635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1772920" y="4184650"/>
            <a:ext cx="4191635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72920" y="3280410"/>
            <a:ext cx="4191635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772920" y="5998845"/>
            <a:ext cx="4191635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3"/>
  <p:tag name="KSO_WM_UNIT_ID" val="diagram20174760_1*m_h_i*1_1_3"/>
  <p:tag name="KSO_WM_UNIT_LAYERLEVEL" val="1_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0"/>
  <p:tag name="KSO_WM_UNIT_ID" val="diagram160847_3*n_i*1_30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6"/>
  <p:tag name="KSO_WM_UNIT_ID" val="diagram160847_3*n_i*1_26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47"/>
  <p:tag name="KSO_WM_UNIT_TYPE" val="m_h_f"/>
  <p:tag name="KSO_WM_UNIT_INDEX" val="1_4_1"/>
  <p:tag name="KSO_WM_UNIT_ID" val="257*m_h_f*1_4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47"/>
  <p:tag name="KSO_WM_UNIT_TYPE" val="m_h_f"/>
  <p:tag name="KSO_WM_UNIT_INDEX" val="1_5_1"/>
  <p:tag name="KSO_WM_UNIT_ID" val="257*m_h_f*1_5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47"/>
  <p:tag name="KSO_WM_UNIT_TYPE" val="m_h_f"/>
  <p:tag name="KSO_WM_UNIT_INDEX" val="1_2_1"/>
  <p:tag name="KSO_WM_UNIT_ID" val="257*m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7"/>
  <p:tag name="KSO_WM_UNIT_ID" val="diagram160847_3*n_i*1_27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8"/>
  <p:tag name="KSO_WM_UNIT_ID" val="diagram160847_3*n_i*1_28"/>
  <p:tag name="KSO_WM_UNIT_LAYERLEVEL" val="1_1"/>
  <p:tag name="KSO_WM_DIAGRAM_GROUP_CODE" val="n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9"/>
  <p:tag name="KSO_WM_UNIT_ID" val="diagram160847_3*n_i*1_29"/>
  <p:tag name="KSO_WM_UNIT_LAYERLEVEL" val="1_1"/>
  <p:tag name="KSO_WM_DIAGRAM_GROUP_CODE" val="n1-1"/>
  <p:tag name="KSO_WM_UNIT_TEXT_FILL_FORE_SCHEMECOLOR_INDEX" val="13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4"/>
  <p:tag name="KSO_WM_UNIT_ID" val="diagram752_3*m_i*1_1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8"/>
  <p:tag name="KSO_WM_UNIT_ID" val="diagram752_3*m_i*1_1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4"/>
  <p:tag name="KSO_WM_UNIT_ID" val="diagram752_3*m_i*1_1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52_3*i*30"/>
  <p:tag name="KSO_WM_TEMPLATE_CATEGORY" val="diagram"/>
  <p:tag name="KSO_WM_TEMPLATE_INDEX" val="752"/>
  <p:tag name="KSO_WM_UNIT_INDEX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52_3*i*30"/>
  <p:tag name="KSO_WM_TEMPLATE_CATEGORY" val="diagram"/>
  <p:tag name="KSO_WM_TEMPLATE_INDEX" val="752"/>
  <p:tag name="KSO_WM_UNIT_INDEX" val="3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h_f"/>
  <p:tag name="KSO_WM_UNIT_INDEX" val="1_3_1"/>
  <p:tag name="KSO_WM_UNIT_ID" val="diagram752_3*m_h_f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17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4"/>
  <p:tag name="KSO_WM_UNIT_ID" val="diagram752_3*m_i*1_1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8"/>
  <p:tag name="KSO_WM_UNIT_ID" val="diagram752_3*m_i*1_1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h_f"/>
  <p:tag name="KSO_WM_UNIT_INDEX" val="1_3_1"/>
  <p:tag name="KSO_WM_UNIT_ID" val="diagram752_3*m_h_f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17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4"/>
  <p:tag name="KSO_WM_UNIT_ID" val="diagram752_3*m_i*1_1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0"/>
  <p:tag name="KSO_WM_UNIT_ID" val="diagram160847_3*n_i*1_30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8"/>
  <p:tag name="KSO_WM_UNIT_ID" val="diagram752_3*m_i*1_1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52_3*i*30"/>
  <p:tag name="KSO_WM_TEMPLATE_CATEGORY" val="diagram"/>
  <p:tag name="KSO_WM_TEMPLATE_INDEX" val="752"/>
  <p:tag name="KSO_WM_UNIT_INDEX" val="3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h_f"/>
  <p:tag name="KSO_WM_UNIT_INDEX" val="1_3_1"/>
  <p:tag name="KSO_WM_UNIT_ID" val="diagram752_3*m_h_f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17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52"/>
  <p:tag name="KSO_WM_UNIT_TYPE" val="m_i"/>
  <p:tag name="KSO_WM_UNIT_INDEX" val="1_18"/>
  <p:tag name="KSO_WM_UNIT_ID" val="diagram752_3*m_i*1_1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74"/>
  <p:tag name="KSO_WM_UNIT_TYPE" val="l_h_f"/>
  <p:tag name="KSO_WM_UNIT_INDEX" val="1_4_1"/>
  <p:tag name="KSO_WM_UNIT_ID" val="diagram160374_4*l_h_f*1_4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74"/>
  <p:tag name="KSO_WM_UNIT_TYPE" val="l_h_f"/>
  <p:tag name="KSO_WM_UNIT_INDEX" val="1_4_1"/>
  <p:tag name="KSO_WM_UNIT_ID" val="diagram160374_4*l_h_f*1_4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74"/>
  <p:tag name="KSO_WM_UNIT_TYPE" val="l_h_f"/>
  <p:tag name="KSO_WM_UNIT_INDEX" val="1_4_1"/>
  <p:tag name="KSO_WM_UNIT_ID" val="diagram160374_4*l_h_f*1_4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374"/>
  <p:tag name="KSO_WM_UNIT_TYPE" val="l_h_f"/>
  <p:tag name="KSO_WM_UNIT_INDEX" val="1_4_1"/>
  <p:tag name="KSO_WM_UNIT_ID" val="diagram160374_4*l_h_f*1_4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1"/>
  <p:tag name="KSO_WM_UNIT_ID" val="261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2"/>
  <p:tag name="KSO_WM_UNIT_ID" val="261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1"/>
  <p:tag name="KSO_WM_UNIT_ID" val="diagram160847_3*n_i*1_31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1"/>
  <p:tag name="KSO_WM_UNIT_ID" val="261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2"/>
  <p:tag name="KSO_WM_UNIT_ID" val="261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1"/>
  <p:tag name="KSO_WM_UNIT_ID" val="261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2"/>
  <p:tag name="KSO_WM_UNIT_ID" val="261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1"/>
  <p:tag name="KSO_WM_UNIT_ID" val="261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2"/>
  <p:tag name="KSO_WM_UNIT_TYPE" val="l_i"/>
  <p:tag name="KSO_WM_UNIT_INDEX" val="1_2"/>
  <p:tag name="KSO_WM_UNIT_ID" val="261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TAG_VERSION" val="1.0"/>
  <p:tag name="KSO_WM_UNIT_TYPE" val="r_i"/>
  <p:tag name="KSO_WM_UNIT_INDEX" val="1_5"/>
  <p:tag name="KSO_WM_UNIT_ID" val="diagram20186007_1*r_i*1_5"/>
  <p:tag name="KSO_WM_UNIT_LAYERLEVEL" val="1_1"/>
  <p:tag name="KSO_WM_BEAUTIFY_FLAG" val="#wm#"/>
  <p:tag name="KSO_WM_UNIT_DIAGRAM_CONTRAST_TITLE_CNT" val="2"/>
  <p:tag name="KSO_WM_UNIT_DIAGRAM_DIMENSION_TITLE_CNT" val="8"/>
  <p:tag name="KSO_WM_DIAGRAM_GROUP_CODE" val="r1-1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TAG_VERSION" val="1.0"/>
  <p:tag name="KSO_WM_UNIT_TYPE" val="r_i"/>
  <p:tag name="KSO_WM_UNIT_INDEX" val="1_3"/>
  <p:tag name="KSO_WM_UNIT_ID" val="diagram20186007_1*r_i*1_3"/>
  <p:tag name="KSO_WM_UNIT_LAYERLEVEL" val="1_1"/>
  <p:tag name="KSO_WM_BEAUTIFY_FLAG" val="#wm#"/>
  <p:tag name="KSO_WM_UNIT_DIAGRAM_CONTRAST_TITLE_CNT" val="2"/>
  <p:tag name="KSO_WM_UNIT_DIAGRAM_DIMENSION_TITLE_CNT" val="8"/>
  <p:tag name="KSO_WM_DIAGRAM_GROUP_CODE" val="r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TAG_VERSION" val="1.0"/>
  <p:tag name="KSO_WM_UNIT_TYPE" val="r_i"/>
  <p:tag name="KSO_WM_UNIT_INDEX" val="1_4"/>
  <p:tag name="KSO_WM_UNIT_ID" val="diagram20186007_1*r_i*1_4"/>
  <p:tag name="KSO_WM_UNIT_LAYERLEVEL" val="1_1"/>
  <p:tag name="KSO_WM_BEAUTIFY_FLAG" val="#wm#"/>
  <p:tag name="KSO_WM_UNIT_DIAGRAM_CONTRAST_TITLE_CNT" val="2"/>
  <p:tag name="KSO_WM_UNIT_DIAGRAM_DIMENSION_TITLE_CNT" val="8"/>
  <p:tag name="KSO_WM_DIAGRAM_GROUP_CODE" val="r1-1"/>
  <p:tag name="KSO_WM_UNIT_FILL_FORE_SCHEMECOLOR_INDEX" val="15"/>
  <p:tag name="KSO_WM_UNIT_FILL_TYPE" val="1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UNIT_TYPE" val="r_t"/>
  <p:tag name="KSO_WM_UNIT_INDEX" val="1_2"/>
  <p:tag name="KSO_WM_UNIT_ID" val="diagram20186007_1*r_t*1_2"/>
  <p:tag name="KSO_WM_UNIT_LAYERLEVEL" val="1_1"/>
  <p:tag name="KSO_WM_UNIT_DIAGRAM_CONTRAST_TITLE_CNT" val="2"/>
  <p:tag name="KSO_WM_UNIT_DIAGRAM_DIMENSION_TITLE_CNT" val="8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r1-1"/>
  <p:tag name="KSO_WM_UNIT_PRESET_TEXT" val="35K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7"/>
  <p:tag name="KSO_WM_UNIT_ID" val="diagram160847_3*n_i*1_27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TAG_VERSION" val="1.0"/>
  <p:tag name="KSO_WM_UNIT_TYPE" val="r_i"/>
  <p:tag name="KSO_WM_UNIT_INDEX" val="1_1"/>
  <p:tag name="KSO_WM_UNIT_ID" val="diagram20186007_1*r_i*1_1"/>
  <p:tag name="KSO_WM_UNIT_LAYERLEVEL" val="1_1"/>
  <p:tag name="KSO_WM_BEAUTIFY_FLAG" val="#wm#"/>
  <p:tag name="KSO_WM_UNIT_DIAGRAM_CONTRAST_TITLE_CNT" val="2"/>
  <p:tag name="KSO_WM_UNIT_DIAGRAM_DIMENSION_TITLE_CNT" val="8"/>
  <p:tag name="KSO_WM_DIAGRAM_GROUP_CODE" val="r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6007"/>
  <p:tag name="KSO_WM_UNIT_TYPE" val="r_t"/>
  <p:tag name="KSO_WM_UNIT_INDEX" val="1_1"/>
  <p:tag name="KSO_WM_UNIT_ID" val="diagram20186007_1*r_t*1_1"/>
  <p:tag name="KSO_WM_UNIT_LAYERLEVEL" val="1_1"/>
  <p:tag name="KSO_WM_UNIT_DIAGRAM_CONTRAST_TITLE_CNT" val="2"/>
  <p:tag name="KSO_WM_UNIT_DIAGRAM_DIMENSION_TITLE_CNT" val="8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r1-1"/>
  <p:tag name="KSO_WM_UNIT_PRESET_TEXT" val="18.6K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0"/>
  <p:tag name="KSO_WM_UNIT_ID" val="diagram160847_3*n_i*1_30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7725"/>
  <p:tag name="KSO_WM_UNIT_TYPE" val="r_v"/>
  <p:tag name="KSO_WM_UNIT_INDEX" val="1_1"/>
  <p:tag name="KSO_WM_UNIT_ID" val="diagram20177725_1*r_v*1_1"/>
  <p:tag name="KSO_WM_UNIT_LAYERLEVEL" val="1_1"/>
  <p:tag name="KSO_WM_UNIT_DIAGRAM_CONTRAST_TITLE_CNT" val="2"/>
  <p:tag name="KSO_WM_UNIT_DIAGRAM_DIMENSION_TITLE_CNT" val="1"/>
  <p:tag name="KSO_WM_UNIT_VALUE" val="9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r1-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8"/>
  <p:tag name="KSO_WM_UNIT_ID" val="diagram160847_3*n_i*1_28"/>
  <p:tag name="KSO_WM_UNIT_LAYERLEVEL" val="1_1"/>
  <p:tag name="KSO_WM_DIAGRAM_GROUP_CODE" val="n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3"/>
  <p:tag name="KSO_WM_UNIT_ID" val="diagram20174760_1*m_h_i*1_1_3"/>
  <p:tag name="KSO_WM_UNIT_LAYERLEVEL" val="1_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6"/>
  <p:tag name="KSO_WM_UNIT_ID" val="diagram160847_3*n_i*1_26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7"/>
  <p:tag name="KSO_WM_UNIT_ID" val="diagram160847_3*n_i*1_27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8"/>
  <p:tag name="KSO_WM_UNIT_ID" val="diagram160847_3*n_i*1_28"/>
  <p:tag name="KSO_WM_UNIT_LAYERLEVEL" val="1_1"/>
  <p:tag name="KSO_WM_DIAGRAM_GROUP_CODE" val="n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9"/>
  <p:tag name="KSO_WM_UNIT_ID" val="diagram160847_3*n_i*1_29"/>
  <p:tag name="KSO_WM_UNIT_LAYERLEVEL" val="1_1"/>
  <p:tag name="KSO_WM_DIAGRAM_GROUP_CODE" val="n1-1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0"/>
  <p:tag name="KSO_WM_UNIT_ID" val="diagram160847_3*n_i*1_30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1"/>
  <p:tag name="KSO_WM_UNIT_ID" val="diagram160847_3*n_i*1_31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7"/>
  <p:tag name="KSO_WM_UNIT_ID" val="diagram160847_3*n_i*1_27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27"/>
  <p:tag name="KSO_WM_UNIT_ID" val="diagram160847_3*n_i*1_27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5"/>
  <p:tag name="KSO_WM_UNIT_ID" val="diagram20174760_1*m_h_i*1_1_5"/>
  <p:tag name="KSO_WM_UNIT_LAYERLEVEL" val="1_1_1"/>
  <p:tag name="KSO_WM_DIAGRAM_GROUP_CODE" val="m1-1"/>
  <p:tag name="KSO_WM_UNIT_TEXT_FILL_FORE_SCHEMECOLOR_INDEX" val="14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5"/>
  <p:tag name="KSO_WM_UNIT_ID" val="diagram20174760_1*m_h_i*1_1_5"/>
  <p:tag name="KSO_WM_UNIT_LAYERLEVEL" val="1_1_1"/>
  <p:tag name="KSO_WM_DIAGRAM_GROUP_CODE" val="m1-1"/>
  <p:tag name="KSO_WM_UNIT_TEXT_FILL_FORE_SCHEMECOLOR_INDEX" val="14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3"/>
  <p:tag name="KSO_WM_UNIT_ID" val="diagram20174760_1*m_h_i*1_1_3"/>
  <p:tag name="KSO_WM_UNIT_LAYERLEVEL" val="1_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5"/>
  <p:tag name="KSO_WM_UNIT_ID" val="diagram20174760_1*m_h_i*1_1_5"/>
  <p:tag name="KSO_WM_UNIT_LAYERLEVEL" val="1_1_1"/>
  <p:tag name="KSO_WM_DIAGRAM_GROUP_CODE" val="m1-1"/>
  <p:tag name="KSO_WM_UNIT_TEXT_FILL_FORE_SCHEMECOLOR_INDEX" val="14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3"/>
  <p:tag name="KSO_WM_UNIT_ID" val="diagram20174760_1*m_h_i*1_1_3"/>
  <p:tag name="KSO_WM_UNIT_LAYERLEVEL" val="1_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60"/>
  <p:tag name="KSO_WM_UNIT_TYPE" val="m_h_i"/>
  <p:tag name="KSO_WM_UNIT_INDEX" val="1_1_5"/>
  <p:tag name="KSO_WM_UNIT_ID" val="diagram20174760_1*m_h_i*1_1_5"/>
  <p:tag name="KSO_WM_UNIT_LAYERLEVEL" val="1_1_1"/>
  <p:tag name="KSO_WM_DIAGRAM_GROUP_CODE" val="m1-1"/>
  <p:tag name="KSO_WM_UNIT_TEXT_FILL_FORE_SCHEMECOLOR_INDEX" val="14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2"/>
  <p:tag name="KSO_WM_UNIT_ID" val="diagram20168790_1*l_i*1_32"/>
  <p:tag name="KSO_WM_UNIT_LAYERLEVEL" val="1_1"/>
  <p:tag name="KSO_WM_DIAGRAM_GROUP_CODE" val="l1-1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3"/>
  <p:tag name="KSO_WM_UNIT_ID" val="diagram20168790_1*l_i*1_33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0803"/>
  <p:tag name="KSO_WM_UNIT_TYPE" val="n_i"/>
  <p:tag name="KSO_WM_UNIT_INDEX" val="1_30"/>
  <p:tag name="KSO_WM_UNIT_ID" val="diagram160847_3*n_i*1_30"/>
  <p:tag name="KSO_WM_UNIT_LAYERLEVEL" val="1_1"/>
  <p:tag name="KSO_WM_DIAGRAM_GROUP_CODE" val="n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4"/>
  <p:tag name="KSO_WM_UNIT_ID" val="diagram20168790_1*l_i*1_34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5"/>
  <p:tag name="KSO_WM_UNIT_ID" val="diagram20168790_1*l_i*1_35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6"/>
  <p:tag name="KSO_WM_UNIT_ID" val="diagram20168790_1*l_i*1_36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7"/>
  <p:tag name="KSO_WM_UNIT_ID" val="diagram20168790_1*l_i*1_37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8"/>
  <p:tag name="KSO_WM_UNIT_ID" val="diagram20168790_1*l_i*1_3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9"/>
  <p:tag name="KSO_WM_UNIT_ID" val="diagram20168790_1*l_i*1_3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40"/>
  <p:tag name="KSO_WM_UNIT_ID" val="diagram20168790_1*l_i*1_40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8"/>
  <p:tag name="KSO_WM_UNIT_ID" val="diagram20168790_1*l_i*1_58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59"/>
  <p:tag name="KSO_WM_UNIT_ID" val="diagram20168790_1*l_i*1_59"/>
  <p:tag name="KSO_WM_UNIT_LAYERLEVEL" val="1_1"/>
  <p:tag name="KSO_WM_DIAGRAM_GROUP_CODE" val="l1-1"/>
  <p:tag name="KSO_WM_UNIT_TEXT_FILL_FORE_SCHEMECOLOR_INDEX" val="14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90"/>
  <p:tag name="KSO_WM_UNIT_TYPE" val="l_i"/>
  <p:tag name="KSO_WM_UNIT_INDEX" val="1_31"/>
  <p:tag name="KSO_WM_UNIT_ID" val="diagram20168790_1*l_i*1_31"/>
  <p:tag name="KSO_WM_UNIT_LAYERLEVEL" val="1_1"/>
  <p:tag name="KSO_WM_DIAGRAM_GROUP_CODE" val="l1-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包图主题2">
  <a:themeElements>
    <a:clrScheme name="自定义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D5DD"/>
      </a:accent1>
      <a:accent2>
        <a:srgbClr val="50D5DD"/>
      </a:accent2>
      <a:accent3>
        <a:srgbClr val="50D5DD"/>
      </a:accent3>
      <a:accent4>
        <a:srgbClr val="50D5DD"/>
      </a:accent4>
      <a:accent5>
        <a:srgbClr val="50D5DD"/>
      </a:accent5>
      <a:accent6>
        <a:srgbClr val="50D5DD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7B6E7"/>
        </a:solidFill>
        <a:ln w="28575">
          <a:solidFill>
            <a:schemeClr val="tx1">
              <a:alpha val="50195"/>
            </a:schemeClr>
          </a:solidFill>
          <a:miter lim="800000"/>
        </a:ln>
      </a:spPr>
      <a:bodyPr wrap="none" anchor="ctr"/>
      <a:lstStyle>
        <a:defPPr eaLnBrk="1" hangingPunct="1">
          <a:defRPr lang="zh-CN" altLang="en-US" sz="9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167</TotalTime>
  <Words>1723</Words>
  <Application>Microsoft Office PowerPoint</Application>
  <PresentationFormat>宽屏</PresentationFormat>
  <Paragraphs>455</Paragraphs>
  <Slides>18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华文隶书</vt:lpstr>
      <vt:lpstr>宋体</vt:lpstr>
      <vt:lpstr>微软雅黑</vt:lpstr>
      <vt:lpstr>Arial</vt:lpstr>
      <vt:lpstr>Calibri</vt:lpstr>
      <vt:lpstr>Wingdings</vt:lpstr>
      <vt:lpstr>包图主题2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Administrator</cp:lastModifiedBy>
  <cp:revision>285</cp:revision>
  <dcterms:created xsi:type="dcterms:W3CDTF">2017-09-18T02:27:00Z</dcterms:created>
  <dcterms:modified xsi:type="dcterms:W3CDTF">2019-05-13T02:38:35Z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